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48"/>
  </p:notesMasterIdLst>
  <p:sldIdLst>
    <p:sldId id="256" r:id="rId2"/>
    <p:sldId id="308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298" r:id="rId26"/>
    <p:sldId id="358" r:id="rId27"/>
    <p:sldId id="359" r:id="rId28"/>
    <p:sldId id="263" r:id="rId29"/>
    <p:sldId id="264" r:id="rId30"/>
    <p:sldId id="265" r:id="rId31"/>
    <p:sldId id="266" r:id="rId32"/>
    <p:sldId id="301" r:id="rId33"/>
    <p:sldId id="267" r:id="rId34"/>
    <p:sldId id="269" r:id="rId35"/>
    <p:sldId id="362" r:id="rId36"/>
    <p:sldId id="322" r:id="rId37"/>
    <p:sldId id="323" r:id="rId38"/>
    <p:sldId id="361" r:id="rId39"/>
    <p:sldId id="272" r:id="rId40"/>
    <p:sldId id="324" r:id="rId41"/>
    <p:sldId id="325" r:id="rId42"/>
    <p:sldId id="277" r:id="rId43"/>
    <p:sldId id="281" r:id="rId44"/>
    <p:sldId id="282" r:id="rId45"/>
    <p:sldId id="279" r:id="rId46"/>
    <p:sldId id="360" r:id="rId47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9" roundtripDataSignature="AMtx7miBA6WTsNMwrOVTL7rGEx2r46Hb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81129D1-4D00-4366-83CF-4E39F51F10C1}">
  <a:tblStyle styleId="{281129D1-4D00-4366-83CF-4E39F51F10C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46"/>
    <p:restoredTop sz="77680"/>
  </p:normalViewPr>
  <p:slideViewPr>
    <p:cSldViewPr snapToGrid="0">
      <p:cViewPr varScale="1">
        <p:scale>
          <a:sx n="172" d="100"/>
          <a:sy n="172" d="100"/>
        </p:scale>
        <p:origin x="1240" y="192"/>
      </p:cViewPr>
      <p:guideLst/>
    </p:cSldViewPr>
  </p:slideViewPr>
  <p:notesTextViewPr>
    <p:cViewPr>
      <p:scale>
        <a:sx n="155" d="100"/>
        <a:sy n="15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1" name="Google Shape;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6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85" name="Google Shape;485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92" name="Google Shape;492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6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08" name="Google Shape;508;p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6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15" name="Google Shape;515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6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22" name="Google Shape;522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6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29" name="Google Shape;529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p6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36" name="Google Shape;536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43" name="Google Shape;543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p6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54" name="Google Shape;554;p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p7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65" name="Google Shape;565;p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1149e19df79_0_5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7" name="Google Shape;427;g1149e19df79_0_54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28" name="Google Shape;428;g1149e19df79_0_54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4837101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7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72" name="Google Shape;572;p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7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79" name="Google Shape;579;p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p7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86" name="Google Shape;586;p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p7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93" name="Google Shape;593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7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00" name="Google Shape;600;p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7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07" name="Google Shape;607;p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1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42" name="Google Shape;44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791021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1149e19df79_0_5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7" name="Google Shape;427;g1149e19df79_0_54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28" name="Google Shape;428;g1149e19df79_0_54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6904046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1" name="Google Shape;8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8" name="Google Shape;8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1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35" name="Google Shape;435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101" name="Google Shape;10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139" name="Google Shape;13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7" name="Google Shape;237;p1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238" name="Google Shape;238;p1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096850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7" name="Google Shape;147;p1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48" name="Google Shape;148;p1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78" name="Google Shape;178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78" name="Google Shape;178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404431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3" name="Google Shape;193;p1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4" name="Google Shape;194;p1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36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8" name="Google Shape;218;p4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19" name="Google Shape;219;p4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37</a:t>
            </a:fld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8" name="Google Shape;218;p4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19" name="Google Shape;219;p4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7828173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2" name="Google Shape;362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63" name="Google Shape;363;p1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39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1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42" name="Google Shape;44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2" name="Google Shape;252;p5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53" name="Google Shape;253;p5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40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0" name="Google Shape;260;p5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61" name="Google Shape;261;p5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41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8" name="Google Shape;268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269" name="Google Shape;269;p6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42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6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6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2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49" name="Google Shape;449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2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57" name="Google Shape;457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5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64" name="Google Shape;46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5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71" name="Google Shape;471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78" name="Google Shape;478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-25" y="243840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Spring 2023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13;p22">
            <a:extLst>
              <a:ext uri="{FF2B5EF4-FFF2-40B4-BE49-F238E27FC236}">
                <a16:creationId xmlns:a16="http://schemas.microsoft.com/office/drawing/2014/main" id="{37DD7227-7112-B445-B180-9489B65EA58A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" name="Google Shape;14;p22">
            <a:extLst>
              <a:ext uri="{FF2B5EF4-FFF2-40B4-BE49-F238E27FC236}">
                <a16:creationId xmlns:a16="http://schemas.microsoft.com/office/drawing/2014/main" id="{0AAA0B74-0891-7B18-4A2F-728CE459D2FC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16;p22">
            <a:extLst>
              <a:ext uri="{FF2B5EF4-FFF2-40B4-BE49-F238E27FC236}">
                <a16:creationId xmlns:a16="http://schemas.microsoft.com/office/drawing/2014/main" id="{A06CFE24-FB51-5192-88CE-1034ECCD01BE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16: Debugging Strategies &amp; Project 8 Overview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15;p22">
            <a:extLst>
              <a:ext uri="{FF2B5EF4-FFF2-40B4-BE49-F238E27FC236}">
                <a16:creationId xmlns:a16="http://schemas.microsoft.com/office/drawing/2014/main" id="{2544B4A8-EAF1-08D4-6B17-5131B0900122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" name="Google Shape;13;p22">
            <a:extLst>
              <a:ext uri="{FF2B5EF4-FFF2-40B4-BE49-F238E27FC236}">
                <a16:creationId xmlns:a16="http://schemas.microsoft.com/office/drawing/2014/main" id="{1A7E9A29-A0CC-D2E9-4023-FE55B93763D2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" name="Google Shape;14;p22">
            <a:extLst>
              <a:ext uri="{FF2B5EF4-FFF2-40B4-BE49-F238E27FC236}">
                <a16:creationId xmlns:a16="http://schemas.microsoft.com/office/drawing/2014/main" id="{40212FD3-63F6-4CD3-E7AE-1BE84E6515C8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16;p22">
            <a:extLst>
              <a:ext uri="{FF2B5EF4-FFF2-40B4-BE49-F238E27FC236}">
                <a16:creationId xmlns:a16="http://schemas.microsoft.com/office/drawing/2014/main" id="{E9DA52DB-F867-4F7C-71AB-AD347D9D2EE1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16: Debugging Strategies &amp; Project 8 Overview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15;p22">
            <a:extLst>
              <a:ext uri="{FF2B5EF4-FFF2-40B4-BE49-F238E27FC236}">
                <a16:creationId xmlns:a16="http://schemas.microsoft.com/office/drawing/2014/main" id="{672006BE-9C14-7E1B-6569-4C5E86DB1710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.cs.uni-saarland.de/zeller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772400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Debugging Strategies &amp;</a:t>
            </a:r>
            <a:br>
              <a:rPr lang="en-US" b="0" dirty="0"/>
            </a:br>
            <a:r>
              <a:rPr lang="en-US" b="0" dirty="0"/>
              <a:t>Project 8 Overview</a:t>
            </a:r>
            <a:endParaRPr sz="3100" dirty="0"/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400" i="1" dirty="0"/>
          </a:p>
        </p:txBody>
      </p:sp>
      <p:sp>
        <p:nvSpPr>
          <p:cNvPr id="34" name="Google Shape;34;p1"/>
          <p:cNvSpPr txBox="1">
            <a:spLocks noGrp="1"/>
          </p:cNvSpPr>
          <p:nvPr>
            <p:ph type="subTitle" idx="1"/>
          </p:nvPr>
        </p:nvSpPr>
        <p:spPr>
          <a:xfrm>
            <a:off x="685800" y="5241471"/>
            <a:ext cx="7772400" cy="1243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dirty="0"/>
              <a:t>Strategies for Debugging Software, Project 8 Introduction with AST Node Examples and </a:t>
            </a:r>
            <a:r>
              <a:rPr lang="en-US" sz="2400" dirty="0" err="1"/>
              <a:t>MicroJack</a:t>
            </a:r>
            <a:r>
              <a:rPr lang="en-US" sz="2400" dirty="0"/>
              <a:t> Overview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6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Debugging Process</a:t>
            </a:r>
            <a:endParaRPr/>
          </a:p>
        </p:txBody>
      </p:sp>
      <p:sp>
        <p:nvSpPr>
          <p:cNvPr id="488" name="Google Shape;488;p6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3: Fix the defect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Is it a simple typo, or a design flaw?  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Does it occur elsewhere?</a:t>
            </a:r>
            <a:endParaRPr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4: Add test case to regression suite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Is this failure fixed?  Are any other new failures introduced?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489" name="Google Shape;489;p6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6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Debugging and The Scientific Method</a:t>
            </a:r>
            <a:endParaRPr/>
          </a:p>
        </p:txBody>
      </p:sp>
      <p:sp>
        <p:nvSpPr>
          <p:cNvPr id="495" name="Google Shape;495;p6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Debugging should be systematic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Carefully decide what to do instead of flail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Keep a record of everything that you do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Don’t get sucked into fruitless avenues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Use an iterative scientific process: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96" name="Google Shape;496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pic>
        <p:nvPicPr>
          <p:cNvPr id="497" name="Google Shape;497;p62" descr="Home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89881" y="1336170"/>
            <a:ext cx="2044519" cy="2511930"/>
          </a:xfrm>
          <a:prstGeom prst="rect">
            <a:avLst/>
          </a:prstGeom>
          <a:noFill/>
          <a:ln>
            <a:noFill/>
          </a:ln>
        </p:spPr>
      </p:pic>
      <p:sp>
        <p:nvSpPr>
          <p:cNvPr id="498" name="Google Shape;498;p62"/>
          <p:cNvSpPr txBox="1"/>
          <p:nvPr/>
        </p:nvSpPr>
        <p:spPr>
          <a:xfrm>
            <a:off x="3170943" y="4495800"/>
            <a:ext cx="2848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Formulate a </a:t>
            </a:r>
            <a:r>
              <a:rPr lang="en-US" sz="2000" b="0" i="0" u="none" strike="noStrike" cap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hypothesis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9" name="Google Shape;499;p62"/>
          <p:cNvSpPr txBox="1"/>
          <p:nvPr/>
        </p:nvSpPr>
        <p:spPr>
          <a:xfrm>
            <a:off x="5737729" y="5314890"/>
            <a:ext cx="2679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Design an </a:t>
            </a:r>
            <a:r>
              <a:rPr lang="en-US" sz="2000" b="0" i="0" u="none" strike="noStrike" cap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experiment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0" name="Google Shape;500;p62"/>
          <p:cNvSpPr txBox="1"/>
          <p:nvPr/>
        </p:nvSpPr>
        <p:spPr>
          <a:xfrm>
            <a:off x="3154054" y="6153090"/>
            <a:ext cx="2789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 an </a:t>
            </a:r>
            <a:r>
              <a:rPr lang="en-US" sz="2000" b="0" i="0" u="none" strike="noStrike" cap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experiment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" name="Google Shape;501;p62"/>
          <p:cNvSpPr txBox="1"/>
          <p:nvPr/>
        </p:nvSpPr>
        <p:spPr>
          <a:xfrm>
            <a:off x="1114601" y="5314890"/>
            <a:ext cx="1962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Interpret </a:t>
            </a:r>
            <a:r>
              <a:rPr lang="en-US" sz="2000" b="0" i="0" u="none" strike="noStrike" cap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results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2" name="Google Shape;502;p62"/>
          <p:cNvSpPr/>
          <p:nvPr/>
        </p:nvSpPr>
        <p:spPr>
          <a:xfrm rot="5400000">
            <a:off x="6127830" y="4575735"/>
            <a:ext cx="705000" cy="86880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rgbClr val="00B0F0"/>
          </a:solidFill>
          <a:ln w="25400" cap="flat" cmpd="sng">
            <a:solidFill>
              <a:srgbClr val="00946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03" name="Google Shape;503;p62"/>
          <p:cNvSpPr/>
          <p:nvPr/>
        </p:nvSpPr>
        <p:spPr>
          <a:xfrm rot="10800000">
            <a:off x="5943511" y="5684399"/>
            <a:ext cx="857400" cy="86880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rgbClr val="00B0F0"/>
          </a:solidFill>
          <a:ln w="25400" cap="flat" cmpd="sng">
            <a:solidFill>
              <a:srgbClr val="00946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04" name="Google Shape;504;p62"/>
          <p:cNvSpPr/>
          <p:nvPr/>
        </p:nvSpPr>
        <p:spPr>
          <a:xfrm rot="-5400000">
            <a:off x="2363219" y="5715900"/>
            <a:ext cx="653400" cy="86880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rgbClr val="00B0F0"/>
          </a:solidFill>
          <a:ln w="25400" cap="flat" cmpd="sng">
            <a:solidFill>
              <a:srgbClr val="00946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05" name="Google Shape;505;p62"/>
          <p:cNvSpPr/>
          <p:nvPr/>
        </p:nvSpPr>
        <p:spPr>
          <a:xfrm>
            <a:off x="2302721" y="4572000"/>
            <a:ext cx="821400" cy="76380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rgbClr val="00B0F0"/>
          </a:solidFill>
          <a:ln w="25400" cap="flat" cmpd="sng">
            <a:solidFill>
              <a:srgbClr val="00946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6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Debugging Example</a:t>
            </a:r>
            <a:endParaRPr/>
          </a:p>
        </p:txBody>
      </p:sp>
      <p:sp>
        <p:nvSpPr>
          <p:cNvPr id="511" name="Google Shape;511;p6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1800" b="1" dirty="0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// returns true </a:t>
            </a:r>
            <a:r>
              <a:rPr lang="en-US" sz="1800" b="1" dirty="0" err="1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iff</a:t>
            </a:r>
            <a:r>
              <a:rPr lang="en-US" sz="1800" b="1" dirty="0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 sub is a substring of full</a:t>
            </a:r>
            <a:endParaRPr dirty="0">
              <a:solidFill>
                <a:srgbClr val="009900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1800" b="1" dirty="0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// (i.e., </a:t>
            </a:r>
            <a:r>
              <a:rPr lang="en-US" sz="1800" b="1" dirty="0" err="1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iff</a:t>
            </a:r>
            <a:r>
              <a:rPr lang="en-US" sz="1800" b="1" dirty="0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 there exists A,B such that full=</a:t>
            </a:r>
            <a:r>
              <a:rPr lang="en-US" sz="1800" b="1" dirty="0" err="1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A+sub+B</a:t>
            </a:r>
            <a:r>
              <a:rPr lang="en-US" sz="1800" b="1" dirty="0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dirty="0">
              <a:solidFill>
                <a:srgbClr val="009900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1800" b="1" dirty="0" err="1">
                <a:latin typeface="Courier New"/>
                <a:ea typeface="Courier New"/>
                <a:cs typeface="Courier New"/>
                <a:sym typeface="Courier New"/>
              </a:rPr>
              <a:t>boolean</a:t>
            </a:r>
            <a:r>
              <a:rPr lang="en-US" sz="18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contains</a:t>
            </a:r>
            <a:r>
              <a:rPr lang="en-US" sz="1800" b="1" dirty="0">
                <a:latin typeface="Courier New"/>
                <a:ea typeface="Courier New"/>
                <a:cs typeface="Courier New"/>
                <a:sym typeface="Courier New"/>
              </a:rPr>
              <a:t>(String </a:t>
            </a:r>
            <a:r>
              <a:rPr lang="en-US" sz="18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full</a:t>
            </a:r>
            <a:r>
              <a:rPr lang="en-US" sz="1800" b="1" dirty="0">
                <a:latin typeface="Courier New"/>
                <a:ea typeface="Courier New"/>
                <a:cs typeface="Courier New"/>
                <a:sym typeface="Courier New"/>
              </a:rPr>
              <a:t>, String </a:t>
            </a:r>
            <a:r>
              <a:rPr lang="en-US" sz="18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sub</a:t>
            </a:r>
            <a:r>
              <a:rPr lang="en-US" sz="1800" b="1" dirty="0"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User bug report: </a:t>
            </a:r>
            <a:r>
              <a:rPr lang="en-US" dirty="0">
                <a:solidFill>
                  <a:srgbClr val="FF0000"/>
                </a:solidFill>
              </a:rPr>
              <a:t>Cannot</a:t>
            </a:r>
            <a:r>
              <a:rPr lang="en-US" dirty="0"/>
              <a:t> find string </a:t>
            </a:r>
            <a:r>
              <a:rPr lang="en-US" b="1" dirty="0"/>
              <a:t>"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very happy</a:t>
            </a:r>
            <a:r>
              <a:rPr lang="en-US" b="1" dirty="0"/>
              <a:t>" </a:t>
            </a:r>
            <a:r>
              <a:rPr lang="en-US" dirty="0"/>
              <a:t>in:</a:t>
            </a:r>
            <a:br>
              <a:rPr lang="en-US" dirty="0"/>
            </a:br>
            <a:r>
              <a:rPr lang="en-US" dirty="0"/>
              <a:t>		</a:t>
            </a:r>
            <a:r>
              <a:rPr lang="en-US" sz="1800" b="1" dirty="0">
                <a:latin typeface="Courier New"/>
                <a:ea typeface="Courier New"/>
                <a:cs typeface="Courier New"/>
                <a:sym typeface="Courier New"/>
              </a:rPr>
              <a:t>"Fáilte, you are very welcome! Hi Seán! I am</a:t>
            </a:r>
            <a:endParaRPr sz="18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91440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None/>
            </a:pPr>
            <a:r>
              <a:rPr lang="en-US" sz="1800" b="1" dirty="0">
                <a:latin typeface="Courier New"/>
                <a:ea typeface="Courier New"/>
                <a:cs typeface="Courier New"/>
                <a:sym typeface="Courier New"/>
              </a:rPr>
              <a:t> very very happy to see you all."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Poor responses: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Notice accented characters, panic about not knowing about Unicode, begin unorganized web searches and inserting poorly understood library calls, etc.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Start tracing the execution of this example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Better response: simplify or clarify the symptom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12" name="Google Shape;512;p6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6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Reducing Absolute Input Size</a:t>
            </a:r>
            <a:endParaRPr/>
          </a:p>
        </p:txBody>
      </p:sp>
      <p:sp>
        <p:nvSpPr>
          <p:cNvPr id="518" name="Google Shape;518;p6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Find a simple test case by divide-and-conquer</a:t>
            </a:r>
            <a:endParaRPr dirty="0"/>
          </a:p>
          <a:p>
            <a:pPr marL="45720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Pare test down: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Cannot</a:t>
            </a: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 find "very happy" within</a:t>
            </a: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"Fáilte, you are very welcome! Hi Seán! I am very very 	happy to see you all.”</a:t>
            </a: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   "I am very very happy to see you all.”</a:t>
            </a: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   "very very happy"</a:t>
            </a: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 dirty="0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Can</a:t>
            </a: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 find "very happy" within</a:t>
            </a: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	"very happy"</a:t>
            </a: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Cannot</a:t>
            </a: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 find "ab" within "</a:t>
            </a:r>
            <a:r>
              <a:rPr lang="en-US" sz="2200" b="1" dirty="0" err="1">
                <a:latin typeface="Courier New"/>
                <a:ea typeface="Courier New"/>
                <a:cs typeface="Courier New"/>
                <a:sym typeface="Courier New"/>
              </a:rPr>
              <a:t>aab</a:t>
            </a: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"</a:t>
            </a: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b="1"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b="1"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b="1"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b="1" dirty="0"/>
          </a:p>
        </p:txBody>
      </p:sp>
      <p:sp>
        <p:nvSpPr>
          <p:cNvPr id="519" name="Google Shape;519;p6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6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Reducing Relative Input Size</a:t>
            </a:r>
            <a:endParaRPr/>
          </a:p>
        </p:txBody>
      </p:sp>
      <p:sp>
        <p:nvSpPr>
          <p:cNvPr id="525" name="Google Shape;525;p6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Can you find two almost identical test cases where one gives the correct answer and the other does not?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Cannot</a:t>
            </a: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 find "very happy" within</a:t>
            </a: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	"I am very very happy to see you all."</a:t>
            </a: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 dirty="0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Can</a:t>
            </a: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 find "very happy" within</a:t>
            </a: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	"I am very happy to see you all.”</a:t>
            </a: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26" name="Google Shape;526;p6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6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General Strategy: Simplify</a:t>
            </a:r>
            <a:endParaRPr/>
          </a:p>
        </p:txBody>
      </p:sp>
      <p:sp>
        <p:nvSpPr>
          <p:cNvPr id="532" name="Google Shape;532;p6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In general: Find simplest input that will provoke failure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Usually not the input that revealed existence of the defect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Start with data that revealed the defect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Keep paring it down (“binary search” can help)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Often leads directly to an understanding of the cause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When not dealing with simple method calls: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The “test input” is the set of steps that reliably trigger the failure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Same basic idea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533" name="Google Shape;533;p6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p6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Localizing a Defect</a:t>
            </a:r>
            <a:endParaRPr/>
          </a:p>
        </p:txBody>
      </p:sp>
      <p:sp>
        <p:nvSpPr>
          <p:cNvPr id="539" name="Google Shape;539;p6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Take advantage of modularity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Start with everything, take away pieces until failure goes away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Start with nothing, add pieces back in until failure appears</a:t>
            </a:r>
            <a:endParaRPr dirty="0"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2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Take advantage of modular reasoning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Trace through program, viewing intermediate results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Binary search speeds up the process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Error happens somewhere between first and last statement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Do binary search on that ordered set of statements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40" name="Google Shape;540;p6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Binary Search on Buggy Code</a:t>
            </a:r>
            <a:endParaRPr dirty="0"/>
          </a:p>
        </p:txBody>
      </p:sp>
      <p:sp>
        <p:nvSpPr>
          <p:cNvPr id="546" name="Google Shape;546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  <p:sp>
        <p:nvSpPr>
          <p:cNvPr id="547" name="Google Shape;547;p68"/>
          <p:cNvSpPr txBox="1"/>
          <p:nvPr/>
        </p:nvSpPr>
        <p:spPr>
          <a:xfrm>
            <a:off x="432978" y="1446225"/>
            <a:ext cx="6488606" cy="4280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public class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MotionDetector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private boolean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first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true;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private Matrix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prev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new Matrix();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Point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apply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(Matrix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current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 {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if (first) {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prev = current;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}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Matrix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motion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new Matrix();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getDifference(prev,current,motion);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applyThreshold(motion,motion,10);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labelImage(motion,motion);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Hist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hist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getHistogram(motion);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int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top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hist.getMostFrequent();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applyThreshold(motion,motion,top,top);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Point result = getCentroid(motion);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prev.copy(current);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return result;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8" name="Google Shape;548;p68"/>
          <p:cNvSpPr/>
          <p:nvPr/>
        </p:nvSpPr>
        <p:spPr>
          <a:xfrm>
            <a:off x="5807909" y="1741744"/>
            <a:ext cx="2281800" cy="403200"/>
          </a:xfrm>
          <a:prstGeom prst="roundRect">
            <a:avLst>
              <a:gd name="adj" fmla="val 26157"/>
            </a:avLst>
          </a:prstGeom>
          <a:solidFill>
            <a:srgbClr val="FFFF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1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 problem yet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9" name="Google Shape;549;p68"/>
          <p:cNvSpPr/>
          <p:nvPr/>
        </p:nvSpPr>
        <p:spPr>
          <a:xfrm>
            <a:off x="5807909" y="5723530"/>
            <a:ext cx="2281800" cy="403200"/>
          </a:xfrm>
          <a:prstGeom prst="roundRect">
            <a:avLst>
              <a:gd name="adj" fmla="val 26157"/>
            </a:avLst>
          </a:prstGeom>
          <a:solidFill>
            <a:srgbClr val="FFA7BC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1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problem exists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50" name="Google Shape;550;p68"/>
          <p:cNvCxnSpPr/>
          <p:nvPr/>
        </p:nvCxnSpPr>
        <p:spPr>
          <a:xfrm>
            <a:off x="6858000" y="2145031"/>
            <a:ext cx="0" cy="357840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551" name="Google Shape;551;p68"/>
          <p:cNvSpPr/>
          <p:nvPr/>
        </p:nvSpPr>
        <p:spPr>
          <a:xfrm>
            <a:off x="6974963" y="3249532"/>
            <a:ext cx="2016600" cy="1144800"/>
          </a:xfrm>
          <a:prstGeom prst="roundRect">
            <a:avLst>
              <a:gd name="adj" fmla="val 171"/>
            </a:avLst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Check 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result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 half-way point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6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Binary Search on Buggy Code</a:t>
            </a:r>
            <a:endParaRPr/>
          </a:p>
        </p:txBody>
      </p:sp>
      <p:sp>
        <p:nvSpPr>
          <p:cNvPr id="557" name="Google Shape;557;p6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  <p:sp>
        <p:nvSpPr>
          <p:cNvPr id="558" name="Google Shape;558;p69"/>
          <p:cNvSpPr txBox="1"/>
          <p:nvPr/>
        </p:nvSpPr>
        <p:spPr>
          <a:xfrm>
            <a:off x="432978" y="1446225"/>
            <a:ext cx="6488606" cy="4280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public class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MotionDetector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private boolean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first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true;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private Matrix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prev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new Matrix();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Point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apply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(Matrix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current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 {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if (first) {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prev = current;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}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Matrix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motion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new Matrix();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getDifference(prev,current,motion);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applyThreshold(motion,motion,10);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labelImage(motion,motion);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Hist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hist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getHistogram(motion);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int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top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hist.getMostFrequent();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applyThreshold(motion,motion,top,top);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Point result = getCentroid(motion);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prev.copy(current);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return result;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69"/>
          <p:cNvSpPr/>
          <p:nvPr/>
        </p:nvSpPr>
        <p:spPr>
          <a:xfrm>
            <a:off x="5807909" y="1741744"/>
            <a:ext cx="2281800" cy="403200"/>
          </a:xfrm>
          <a:prstGeom prst="roundRect">
            <a:avLst>
              <a:gd name="adj" fmla="val 26157"/>
            </a:avLst>
          </a:prstGeom>
          <a:solidFill>
            <a:srgbClr val="FFFF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1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 problem yet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0" name="Google Shape;560;p69"/>
          <p:cNvSpPr/>
          <p:nvPr/>
        </p:nvSpPr>
        <p:spPr>
          <a:xfrm>
            <a:off x="5867400" y="4038600"/>
            <a:ext cx="2281800" cy="403200"/>
          </a:xfrm>
          <a:prstGeom prst="roundRect">
            <a:avLst>
              <a:gd name="adj" fmla="val 26157"/>
            </a:avLst>
          </a:prstGeom>
          <a:solidFill>
            <a:srgbClr val="FFA7BC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1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problem exists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61" name="Google Shape;561;p69"/>
          <p:cNvCxnSpPr/>
          <p:nvPr/>
        </p:nvCxnSpPr>
        <p:spPr>
          <a:xfrm>
            <a:off x="6858000" y="2145031"/>
            <a:ext cx="0" cy="189360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562" name="Google Shape;562;p69"/>
          <p:cNvSpPr/>
          <p:nvPr/>
        </p:nvSpPr>
        <p:spPr>
          <a:xfrm>
            <a:off x="6974963" y="2436471"/>
            <a:ext cx="2016600" cy="1144800"/>
          </a:xfrm>
          <a:prstGeom prst="roundRect">
            <a:avLst>
              <a:gd name="adj" fmla="val 171"/>
            </a:avLst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Check 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result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 half-way point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7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Detecting Bugs in the Real World</a:t>
            </a:r>
            <a:endParaRPr/>
          </a:p>
        </p:txBody>
      </p:sp>
      <p:sp>
        <p:nvSpPr>
          <p:cNvPr id="568" name="Google Shape;568;p7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812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Real Systems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Large and complex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Collection of modules, written by multiple people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Complex input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Many external interactions 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Nondeterministic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Replication can be an issue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Infrequent failure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Instrumentation eliminates the failure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No printf or debugger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Errors cross abstraction barriers 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Large time lag from corruption (error) to detection (failure)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569" name="Google Shape;569;p7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1149e19df79_0_54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31" name="Google Shape;431;g1149e19df79_0_54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6712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>
              <a:buClr>
                <a:schemeClr val="hlink"/>
              </a:buClr>
            </a:pPr>
            <a:r>
              <a:rPr lang="en-US" b="1" dirty="0">
                <a:solidFill>
                  <a:srgbClr val="4B2A85"/>
                </a:solidFill>
              </a:rPr>
              <a:t>Strategies for Debugging Software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b="1" dirty="0">
                <a:solidFill>
                  <a:srgbClr val="4B2A85"/>
                </a:solidFill>
              </a:rPr>
              <a:t>Debugging Process and The Scientific Method</a:t>
            </a: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Project 8 Overview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dirty="0">
                <a:solidFill>
                  <a:schemeClr val="tx1"/>
                </a:solidFill>
              </a:rPr>
              <a:t>Number Literal and Plus AST Node Examples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dirty="0">
                <a:solidFill>
                  <a:schemeClr val="tx1"/>
                </a:solidFill>
              </a:rPr>
              <a:t>Overview of </a:t>
            </a:r>
            <a:r>
              <a:rPr lang="en-US" dirty="0" err="1">
                <a:solidFill>
                  <a:schemeClr val="tx1"/>
                </a:solidFill>
              </a:rPr>
              <a:t>MicroJack</a:t>
            </a:r>
            <a:r>
              <a:rPr lang="en-US" dirty="0">
                <a:solidFill>
                  <a:schemeClr val="tx1"/>
                </a:solidFill>
              </a:rPr>
              <a:t> and Its Gotchas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432" name="Google Shape;432;g1149e19df79_0_54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286499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7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Heisenbugs</a:t>
            </a:r>
            <a:endParaRPr/>
          </a:p>
        </p:txBody>
      </p:sp>
      <p:sp>
        <p:nvSpPr>
          <p:cNvPr id="575" name="Google Shape;575;p7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747100" cy="513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In a sequential, deterministic program, failure is repeatable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But the real world is not that nice…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Continuous input/environment changes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Timing dependencies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Concurrency and parallelism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Failure occurs randomly 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Depends on results of random-number generation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Hash tables behave differently when program is rerun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Bugs hard to reproduce when: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Use of debugger or assertions makes failure goes away</a:t>
            </a:r>
            <a:endParaRPr/>
          </a:p>
          <a:p>
            <a:pPr marL="105156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/>
              <a:t>Due to timing or assertions having side-effects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Only happens when under heavy load and once in a while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576" name="Google Shape;576;p7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7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Logging Events</a:t>
            </a:r>
            <a:endParaRPr/>
          </a:p>
        </p:txBody>
      </p:sp>
      <p:sp>
        <p:nvSpPr>
          <p:cNvPr id="582" name="Google Shape;582;p7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Log (record) events during execution as program runs (at full speed)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Examine logs to help reconstruct the past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Particularly on failing runs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And/or compare failing and non-failing runs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But don’t spend too much time manually reading enormous, confusing logs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583" name="Google Shape;583;p7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Google Shape;588;p7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More Tricks for Hard Bugs</a:t>
            </a:r>
            <a:endParaRPr/>
          </a:p>
        </p:txBody>
      </p:sp>
      <p:sp>
        <p:nvSpPr>
          <p:cNvPr id="589" name="Google Shape;589;p7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Rebuild system from scratch, or restart / reboot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Find the bug in your build system or persistent data structures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Explain the problem to a friend (or to a rubber duck)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Make sure it is a bug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Program may be working correctly and you don’t realize it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Face reality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Debug reality (actual evidence), not what you think is true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And things we already know: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Minimize input required to exercise bug (exhibit failure)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Add more checks to the program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Add more logging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90" name="Google Shape;590;p7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p7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Where is the Defect?</a:t>
            </a:r>
            <a:endParaRPr dirty="0"/>
          </a:p>
        </p:txBody>
      </p:sp>
      <p:sp>
        <p:nvSpPr>
          <p:cNvPr id="596" name="Google Shape;596;p7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defect is not where you think it is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Ask yourself where it cannot be; explain why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Self-psychology: look forward to being wrong!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Look for simple easy-to-overlook mistakes first, e.g.,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Reversed order of arguments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Spelling of identifiers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Same object vs. equal: a == b versus </a:t>
            </a:r>
            <a:r>
              <a:rPr lang="en-US" dirty="0" err="1"/>
              <a:t>a.equals</a:t>
            </a:r>
            <a:r>
              <a:rPr lang="en-US" dirty="0"/>
              <a:t>(b)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Uninitialized data / variables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Deep vs. shallow copy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Make sure that you have correct source code!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Check out fresh copy from repository; recompile everything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Does a syntax error break the build? (it should!)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97" name="Google Shape;597;p7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7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When Debugging Gets Tough</a:t>
            </a:r>
            <a:endParaRPr dirty="0"/>
          </a:p>
        </p:txBody>
      </p:sp>
      <p:sp>
        <p:nvSpPr>
          <p:cNvPr id="603" name="Google Shape;603;p7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Reconsider assumptions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Debug the code, not the comments</a:t>
            </a:r>
            <a:endParaRPr dirty="0"/>
          </a:p>
          <a:p>
            <a:pPr marL="105156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dirty="0"/>
              <a:t>Ensure that comments and specs describe the code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Start documenting your system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Gives a fresh angle, and highlights area of confusion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Ask for help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We all develop blind spots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Explaining the problem often helps (even to rubber duck)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Walk away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Trade latency for efficiency – sleep!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One good reason to start early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04" name="Google Shape;604;p7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7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Key Debugging Concepts</a:t>
            </a:r>
            <a:endParaRPr dirty="0"/>
          </a:p>
        </p:txBody>
      </p:sp>
      <p:sp>
        <p:nvSpPr>
          <p:cNvPr id="610" name="Google Shape;610;p7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Testing and debugging are different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Testing reveals existence of failures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Debugging pinpoints location of defects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Debugging should be a systematic process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Use the scientific method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Understand the source of defects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To find similar ones and prevent them in the future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Learn from the debugging process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It’s inevitable and you have some control over how you approach the frustration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11" name="Google Shape;611;p7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1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Debugging Post-discussion</a:t>
            </a:r>
            <a:endParaRPr dirty="0"/>
          </a:p>
        </p:txBody>
      </p:sp>
      <p:sp>
        <p:nvSpPr>
          <p:cNvPr id="445" name="Google Shape;445;p1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What is one useful thing you learned about debugging in this lecture?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How might you change your debugging process after learning about these debugging strategies?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indent="-347472"/>
            <a:r>
              <a:rPr lang="en-US" dirty="0"/>
              <a:t>How might you use it on debugging Project 8? For other projects?</a:t>
            </a:r>
          </a:p>
        </p:txBody>
      </p:sp>
      <p:sp>
        <p:nvSpPr>
          <p:cNvPr id="446" name="Google Shape;446;p1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487434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1149e19df79_0_54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31" name="Google Shape;431;g1149e19df79_0_54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6712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>
              <a:buClr>
                <a:schemeClr val="hlink"/>
              </a:buClr>
            </a:pPr>
            <a:r>
              <a:rPr lang="en-US" dirty="0">
                <a:solidFill>
                  <a:schemeClr val="tx1"/>
                </a:solidFill>
              </a:rPr>
              <a:t>Strategies for Debugging Software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dirty="0">
                <a:solidFill>
                  <a:schemeClr val="tx1"/>
                </a:solidFill>
              </a:rPr>
              <a:t>Debugging Process and The Scientific Method</a:t>
            </a: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Project 8 Overview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b="1" dirty="0">
                <a:solidFill>
                  <a:srgbClr val="4B2A85"/>
                </a:solidFill>
              </a:rPr>
              <a:t>Number Literal and Plus AST Node Examples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b="1" dirty="0">
                <a:solidFill>
                  <a:srgbClr val="4B2A85"/>
                </a:solidFill>
              </a:rPr>
              <a:t>Overview of </a:t>
            </a:r>
            <a:r>
              <a:rPr lang="en-US" b="1" dirty="0" err="1">
                <a:solidFill>
                  <a:srgbClr val="4B2A85"/>
                </a:solidFill>
              </a:rPr>
              <a:t>MicroJack</a:t>
            </a:r>
            <a:r>
              <a:rPr lang="en-US" b="1" dirty="0">
                <a:solidFill>
                  <a:srgbClr val="4B2A85"/>
                </a:solidFill>
              </a:rPr>
              <a:t> and Its Gotchas</a:t>
            </a:r>
            <a:endParaRPr b="1" dirty="0">
              <a:solidFill>
                <a:srgbClr val="4B2A85"/>
              </a:solidFill>
            </a:endParaRPr>
          </a:p>
        </p:txBody>
      </p:sp>
      <p:sp>
        <p:nvSpPr>
          <p:cNvPr id="432" name="Google Shape;432;g1149e19df79_0_54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9137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8 Overview</a:t>
            </a:r>
            <a:endParaRPr dirty="0"/>
          </a:p>
        </p:txBody>
      </p:sp>
      <p:sp>
        <p:nvSpPr>
          <p:cNvPr id="84" name="Google Shape;84;p1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You will be given starter code for a compiler that reads a micro version of Jack and spits out Hack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Scanner &amp; Parser are working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Task A: read through comments to understand what’s going on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Code Generation is buggy and half-finished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Task B: find the bugs by practicing deliberate debugging strategies (e.g., step through generated Hack code using </a:t>
            </a:r>
            <a:r>
              <a:rPr lang="en-US" dirty="0" err="1"/>
              <a:t>CPUEmulator</a:t>
            </a:r>
            <a:r>
              <a:rPr lang="en-US" dirty="0"/>
              <a:t>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Task C: Complete the implementation of the compiler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85" name="Google Shape;85;p1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8: </a:t>
            </a:r>
            <a:r>
              <a:rPr lang="en-US" dirty="0" err="1"/>
              <a:t>MicroJack</a:t>
            </a:r>
            <a:endParaRPr dirty="0"/>
          </a:p>
        </p:txBody>
      </p:sp>
      <p:sp>
        <p:nvSpPr>
          <p:cNvPr id="91" name="Google Shape;91;p1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989299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Stripped-down version of Jack language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More manageable but enough features to be interesting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Available features: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Types: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int[]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Structures: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!=</a:t>
            </a:r>
            <a:endParaRPr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Missing features: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Functions, function calls, classes, objects, strings, for loops, array bounds checking, etc.</a:t>
            </a:r>
            <a:endParaRPr dirty="0"/>
          </a:p>
        </p:txBody>
      </p:sp>
      <p:sp>
        <p:nvSpPr>
          <p:cNvPr id="92" name="Google Shape;92;p1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  <p:sp>
        <p:nvSpPr>
          <p:cNvPr id="93" name="Google Shape;93;p13"/>
          <p:cNvSpPr/>
          <p:nvPr/>
        </p:nvSpPr>
        <p:spPr>
          <a:xfrm>
            <a:off x="5459250" y="2954050"/>
            <a:ext cx="156600" cy="2922600"/>
          </a:xfrm>
          <a:prstGeom prst="leftBracket">
            <a:avLst>
              <a:gd name="adj" fmla="val 93310"/>
            </a:avLst>
          </a:prstGeom>
          <a:noFill/>
          <a:ln w="28575" cap="flat" cmpd="sng">
            <a:solidFill>
              <a:srgbClr val="A2C4C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3"/>
          <p:cNvSpPr/>
          <p:nvPr/>
        </p:nvSpPr>
        <p:spPr>
          <a:xfrm>
            <a:off x="5688925" y="1858025"/>
            <a:ext cx="3277500" cy="36846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var int a, b[1], c;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var int d[10], e;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let a = 1;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let b[0] = 1;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let n = 9;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while (n != 0) {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let d[n] = a;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let n = n - 1;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let screen[100] = d[0];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rgbClr val="A9B7C6"/>
              </a:solidFill>
              <a:highlight>
                <a:srgbClr val="2B2B2B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7442550" y="1492925"/>
            <a:ext cx="1523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Basic.jack</a:t>
            </a:r>
            <a:endParaRPr sz="17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5271550" y="856050"/>
            <a:ext cx="1826400" cy="762000"/>
          </a:xfrm>
          <a:prstGeom prst="rect">
            <a:avLst/>
          </a:prstGeom>
          <a:solidFill>
            <a:srgbClr val="F6B2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Any number of variable declarations</a:t>
            </a:r>
            <a:endParaRPr sz="1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5271551" y="5697375"/>
            <a:ext cx="1690800" cy="762000"/>
          </a:xfrm>
          <a:prstGeom prst="rect">
            <a:avLst/>
          </a:prstGeom>
          <a:solidFill>
            <a:srgbClr val="A2C4C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Then any number of statements</a:t>
            </a:r>
            <a:endParaRPr sz="1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3"/>
          <p:cNvSpPr/>
          <p:nvPr/>
        </p:nvSpPr>
        <p:spPr>
          <a:xfrm>
            <a:off x="5459250" y="1492925"/>
            <a:ext cx="156600" cy="1314900"/>
          </a:xfrm>
          <a:prstGeom prst="leftBracket">
            <a:avLst>
              <a:gd name="adj" fmla="val 93310"/>
            </a:avLst>
          </a:prstGeom>
          <a:noFill/>
          <a:ln w="2857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1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Sources and Acknowledgements</a:t>
            </a:r>
            <a:endParaRPr/>
          </a:p>
        </p:txBody>
      </p:sp>
      <p:sp>
        <p:nvSpPr>
          <p:cNvPr id="438" name="Google Shape;438;p1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This is a subset and an adaptation of a CSE 331 lecture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If you have taken CSE 331, you have seen this before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Part of your task for Project 8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This subject is closely connected to metacognition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If you haven’t taken CSE 331, this is a helpful sneak peek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Debugging is an important topic in many CSE courses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Acknowledgements: CSE 331 instructors, notably Michael D. Ernst, Hal Perkins, and more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39" name="Google Shape;439;p1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8: The AST Nodes</a:t>
            </a:r>
            <a:endParaRPr dirty="0"/>
          </a:p>
        </p:txBody>
      </p:sp>
      <p:sp>
        <p:nvSpPr>
          <p:cNvPr id="104" name="Google Shape;104;p1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You are provided with all AST Node classes needed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All your code will be implemented within these classes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05" name="Google Shape;105;p1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  <p:cxnSp>
        <p:nvCxnSpPr>
          <p:cNvPr id="106" name="Google Shape;106;p14"/>
          <p:cNvCxnSpPr>
            <a:stCxn id="107" idx="0"/>
            <a:endCxn id="108" idx="2"/>
          </p:cNvCxnSpPr>
          <p:nvPr/>
        </p:nvCxnSpPr>
        <p:spPr>
          <a:xfrm rot="10800000">
            <a:off x="6163521" y="3751025"/>
            <a:ext cx="1718100" cy="661800"/>
          </a:xfrm>
          <a:prstGeom prst="straightConnector1">
            <a:avLst/>
          </a:prstGeom>
          <a:noFill/>
          <a:ln w="19050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9" name="Google Shape;109;p14"/>
          <p:cNvCxnSpPr>
            <a:stCxn id="107" idx="2"/>
          </p:cNvCxnSpPr>
          <p:nvPr/>
        </p:nvCxnSpPr>
        <p:spPr>
          <a:xfrm flipH="1">
            <a:off x="7833321" y="4851125"/>
            <a:ext cx="48300" cy="775200"/>
          </a:xfrm>
          <a:prstGeom prst="straightConnector1">
            <a:avLst/>
          </a:prstGeom>
          <a:noFill/>
          <a:ln w="19050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0" name="Google Shape;110;p14"/>
          <p:cNvCxnSpPr>
            <a:stCxn id="108" idx="2"/>
            <a:endCxn id="111" idx="0"/>
          </p:cNvCxnSpPr>
          <p:nvPr/>
        </p:nvCxnSpPr>
        <p:spPr>
          <a:xfrm>
            <a:off x="6163421" y="3750975"/>
            <a:ext cx="0" cy="2171100"/>
          </a:xfrm>
          <a:prstGeom prst="straightConnector1">
            <a:avLst/>
          </a:prstGeom>
          <a:noFill/>
          <a:ln w="19050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2" name="Google Shape;112;p14"/>
          <p:cNvCxnSpPr>
            <a:stCxn id="113" idx="2"/>
            <a:endCxn id="114" idx="0"/>
          </p:cNvCxnSpPr>
          <p:nvPr/>
        </p:nvCxnSpPr>
        <p:spPr>
          <a:xfrm>
            <a:off x="4445271" y="3750975"/>
            <a:ext cx="0" cy="1164900"/>
          </a:xfrm>
          <a:prstGeom prst="straightConnector1">
            <a:avLst/>
          </a:prstGeom>
          <a:noFill/>
          <a:ln w="19050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5" name="Google Shape;115;p14"/>
          <p:cNvCxnSpPr/>
          <p:nvPr/>
        </p:nvCxnSpPr>
        <p:spPr>
          <a:xfrm>
            <a:off x="2678875" y="3750975"/>
            <a:ext cx="0" cy="873300"/>
          </a:xfrm>
          <a:prstGeom prst="straightConnector1">
            <a:avLst/>
          </a:prstGeom>
          <a:noFill/>
          <a:ln w="19050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6" name="Google Shape;116;p14"/>
          <p:cNvSpPr/>
          <p:nvPr/>
        </p:nvSpPr>
        <p:spPr>
          <a:xfrm>
            <a:off x="3723824" y="2432175"/>
            <a:ext cx="1434029" cy="438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ASTNode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7" name="Google Shape;117;p14"/>
          <p:cNvSpPr/>
          <p:nvPr/>
        </p:nvSpPr>
        <p:spPr>
          <a:xfrm>
            <a:off x="219424" y="3312675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JackProgram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8" name="Google Shape;118;p14"/>
          <p:cNvSpPr/>
          <p:nvPr/>
        </p:nvSpPr>
        <p:spPr>
          <a:xfrm>
            <a:off x="1937574" y="3312675"/>
            <a:ext cx="1579093" cy="438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VarDeclaration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3" name="Google Shape;113;p14"/>
          <p:cNvSpPr/>
          <p:nvPr/>
        </p:nvSpPr>
        <p:spPr>
          <a:xfrm>
            <a:off x="3655724" y="3312675"/>
            <a:ext cx="1579093" cy="438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Statement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08" name="Google Shape;108;p14"/>
          <p:cNvSpPr/>
          <p:nvPr/>
        </p:nvSpPr>
        <p:spPr>
          <a:xfrm>
            <a:off x="5373874" y="3312675"/>
            <a:ext cx="1579093" cy="438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9" name="Google Shape;119;p14"/>
          <p:cNvSpPr/>
          <p:nvPr/>
        </p:nvSpPr>
        <p:spPr>
          <a:xfrm>
            <a:off x="7092024" y="3312675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Identifier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20" name="Google Shape;120;p14"/>
          <p:cNvCxnSpPr>
            <a:stCxn id="116" idx="2"/>
            <a:endCxn id="117" idx="0"/>
          </p:cNvCxnSpPr>
          <p:nvPr/>
        </p:nvCxnSpPr>
        <p:spPr>
          <a:xfrm flipH="1">
            <a:off x="1008839" y="2870475"/>
            <a:ext cx="3432000" cy="4422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1" name="Google Shape;121;p14"/>
          <p:cNvCxnSpPr>
            <a:stCxn id="116" idx="2"/>
            <a:endCxn id="118" idx="0"/>
          </p:cNvCxnSpPr>
          <p:nvPr/>
        </p:nvCxnSpPr>
        <p:spPr>
          <a:xfrm flipH="1">
            <a:off x="2727239" y="2870475"/>
            <a:ext cx="1713600" cy="4422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2" name="Google Shape;122;p14"/>
          <p:cNvCxnSpPr>
            <a:stCxn id="116" idx="2"/>
            <a:endCxn id="113" idx="0"/>
          </p:cNvCxnSpPr>
          <p:nvPr/>
        </p:nvCxnSpPr>
        <p:spPr>
          <a:xfrm>
            <a:off x="4440839" y="2870475"/>
            <a:ext cx="4500" cy="4422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3" name="Google Shape;123;p14"/>
          <p:cNvCxnSpPr>
            <a:stCxn id="116" idx="2"/>
            <a:endCxn id="108" idx="0"/>
          </p:cNvCxnSpPr>
          <p:nvPr/>
        </p:nvCxnSpPr>
        <p:spPr>
          <a:xfrm>
            <a:off x="4440839" y="2870475"/>
            <a:ext cx="1722600" cy="4422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4" name="Google Shape;124;p14"/>
          <p:cNvCxnSpPr>
            <a:stCxn id="116" idx="2"/>
            <a:endCxn id="119" idx="0"/>
          </p:cNvCxnSpPr>
          <p:nvPr/>
        </p:nvCxnSpPr>
        <p:spPr>
          <a:xfrm>
            <a:off x="4440838" y="2870475"/>
            <a:ext cx="3440700" cy="4422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5" name="Google Shape;125;p14"/>
          <p:cNvSpPr/>
          <p:nvPr/>
        </p:nvSpPr>
        <p:spPr>
          <a:xfrm>
            <a:off x="1429974" y="3909725"/>
            <a:ext cx="2119729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ArrayVarDeclaration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26" name="Google Shape;126;p14"/>
          <p:cNvSpPr/>
          <p:nvPr/>
        </p:nvSpPr>
        <p:spPr>
          <a:xfrm>
            <a:off x="1429949" y="4412825"/>
            <a:ext cx="2119729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IntVarDeclaration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27" name="Google Shape;127;p14"/>
          <p:cNvSpPr/>
          <p:nvPr/>
        </p:nvSpPr>
        <p:spPr>
          <a:xfrm>
            <a:off x="3655724" y="3909725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Assignment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28" name="Google Shape;128;p14"/>
          <p:cNvSpPr/>
          <p:nvPr/>
        </p:nvSpPr>
        <p:spPr>
          <a:xfrm>
            <a:off x="3655724" y="4412825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While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4" name="Google Shape;114;p14"/>
          <p:cNvSpPr/>
          <p:nvPr/>
        </p:nvSpPr>
        <p:spPr>
          <a:xfrm>
            <a:off x="3655737" y="4915925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07" name="Google Shape;107;p14"/>
          <p:cNvSpPr/>
          <p:nvPr/>
        </p:nvSpPr>
        <p:spPr>
          <a:xfrm>
            <a:off x="7092074" y="4412825"/>
            <a:ext cx="1579093" cy="438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VarAccess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29" name="Google Shape;129;p14"/>
          <p:cNvSpPr/>
          <p:nvPr/>
        </p:nvSpPr>
        <p:spPr>
          <a:xfrm>
            <a:off x="7092074" y="4915925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ArrayVarAccess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0" name="Google Shape;130;p14"/>
          <p:cNvSpPr/>
          <p:nvPr/>
        </p:nvSpPr>
        <p:spPr>
          <a:xfrm>
            <a:off x="7092074" y="5419013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IntVarAccess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1" name="Google Shape;131;p14"/>
          <p:cNvSpPr/>
          <p:nvPr/>
        </p:nvSpPr>
        <p:spPr>
          <a:xfrm>
            <a:off x="5373899" y="3909725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2" name="Google Shape;132;p14"/>
          <p:cNvSpPr/>
          <p:nvPr/>
        </p:nvSpPr>
        <p:spPr>
          <a:xfrm>
            <a:off x="5373899" y="4412825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Minus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3" name="Google Shape;133;p14"/>
          <p:cNvSpPr/>
          <p:nvPr/>
        </p:nvSpPr>
        <p:spPr>
          <a:xfrm>
            <a:off x="5373899" y="4915925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4" name="Google Shape;134;p14"/>
          <p:cNvSpPr/>
          <p:nvPr/>
        </p:nvSpPr>
        <p:spPr>
          <a:xfrm>
            <a:off x="5373899" y="5419025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NotEquals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1" name="Google Shape;111;p14"/>
          <p:cNvSpPr/>
          <p:nvPr/>
        </p:nvSpPr>
        <p:spPr>
          <a:xfrm>
            <a:off x="5373849" y="5922125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NumberLiteral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5" name="Google Shape;135;p14"/>
          <p:cNvSpPr/>
          <p:nvPr/>
        </p:nvSpPr>
        <p:spPr>
          <a:xfrm>
            <a:off x="275000" y="6231425"/>
            <a:ext cx="445200" cy="438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6" name="Google Shape;136;p14"/>
          <p:cNvSpPr/>
          <p:nvPr/>
        </p:nvSpPr>
        <p:spPr>
          <a:xfrm>
            <a:off x="720199" y="6231425"/>
            <a:ext cx="1579093" cy="43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Abstract Class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8: Generating Code</a:t>
            </a:r>
            <a:endParaRPr dirty="0"/>
          </a:p>
        </p:txBody>
      </p:sp>
      <p:sp>
        <p:nvSpPr>
          <p:cNvPr id="142" name="Google Shape;142;p15"/>
          <p:cNvSpPr txBox="1">
            <a:spLocks noGrp="1"/>
          </p:cNvSpPr>
          <p:nvPr>
            <p:ph type="body" idx="1"/>
          </p:nvPr>
        </p:nvSpPr>
        <p:spPr>
          <a:xfrm>
            <a:off x="396876" y="1362075"/>
            <a:ext cx="4905799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Each AST node has a </a:t>
            </a:r>
            <a:r>
              <a:rPr lang="en-US" dirty="0" err="1"/>
              <a:t>printASM</a:t>
            </a:r>
            <a:r>
              <a:rPr lang="en-US" dirty="0"/>
              <a:t> method that should print out Hack instructions to </a:t>
            </a:r>
            <a:r>
              <a:rPr lang="en-US" dirty="0" err="1"/>
              <a:t>System.out</a:t>
            </a:r>
            <a:r>
              <a:rPr lang="en-US" dirty="0"/>
              <a:t> (and recursively call </a:t>
            </a:r>
            <a:r>
              <a:rPr lang="en-US" dirty="0" err="1"/>
              <a:t>printASM</a:t>
            </a:r>
            <a:r>
              <a:rPr lang="en-US" dirty="0"/>
              <a:t> on children)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You’re provided with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(“@R0”) </a:t>
            </a:r>
            <a:r>
              <a:rPr lang="en-US" dirty="0"/>
              <a:t>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label(“LOOP”) </a:t>
            </a:r>
            <a:r>
              <a:rPr lang="en-US" dirty="0"/>
              <a:t>convenience functions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Each can take a comment as a second argument — highly recommended!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43" name="Google Shape;143;p1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  <p:sp>
        <p:nvSpPr>
          <p:cNvPr id="2" name="Google Shape;207;p19">
            <a:extLst>
              <a:ext uri="{FF2B5EF4-FFF2-40B4-BE49-F238E27FC236}">
                <a16:creationId xmlns:a16="http://schemas.microsoft.com/office/drawing/2014/main" id="{612CA32F-B70C-D549-F564-1C274CCC65E2}"/>
              </a:ext>
            </a:extLst>
          </p:cNvPr>
          <p:cNvSpPr/>
          <p:nvPr/>
        </p:nvSpPr>
        <p:spPr>
          <a:xfrm>
            <a:off x="5233307" y="1563955"/>
            <a:ext cx="3910693" cy="2716622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public class </a:t>
            </a:r>
            <a:r>
              <a:rPr lang="en-US" sz="12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extends </a:t>
            </a:r>
            <a:r>
              <a:rPr lang="en-US" sz="1200" b="1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Statement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200" b="1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condition;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200" b="1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List&lt;Statement&gt;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statements;</a:t>
            </a: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200" b="1" i="1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@Override</a:t>
            </a:r>
            <a:endParaRPr sz="1200" b="1" i="1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2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i="0" u="none" strike="noStrike" cap="none" dirty="0" err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printASM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symbolTable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 {</a:t>
            </a: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condition.printASM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symbolTable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2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"@R0”</a:t>
            </a: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”Get </a:t>
            </a:r>
            <a:r>
              <a:rPr lang="en-US" sz="1200" b="1" i="0" u="none" strike="noStrike" cap="none" dirty="0" err="1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cond</a:t>
            </a:r>
            <a:r>
              <a:rPr lang="en-US" sz="12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 result"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2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"D=M"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endParaRPr lang="en-US"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        ...</a:t>
            </a:r>
            <a:endParaRPr lang="en-US"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8 Overview</a:t>
            </a:r>
            <a:endParaRPr dirty="0"/>
          </a:p>
        </p:txBody>
      </p:sp>
      <p:sp>
        <p:nvSpPr>
          <p:cNvPr id="241" name="Google Shape;241;p1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  <p:sp>
        <p:nvSpPr>
          <p:cNvPr id="5" name="Google Shape;248;p21">
            <a:extLst>
              <a:ext uri="{FF2B5EF4-FFF2-40B4-BE49-F238E27FC236}">
                <a16:creationId xmlns:a16="http://schemas.microsoft.com/office/drawing/2014/main" id="{F0325EED-F8F1-6E78-46E4-2A8B1FF9DF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0: Read comments provided in the starter code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1: Implement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NumberLiteral.java</a:t>
            </a:r>
            <a:r>
              <a:rPr lang="en-US" dirty="0"/>
              <a:t> (~4 lines)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2: Debug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Plus.java</a:t>
            </a:r>
            <a:r>
              <a:rPr lang="en-US" dirty="0"/>
              <a:t> (2 bugs)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3: Implement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Minus.java</a:t>
            </a:r>
            <a:r>
              <a:rPr lang="en-US" dirty="0"/>
              <a:t> (~13 lines, similar to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Plus.java</a:t>
            </a:r>
            <a:r>
              <a:rPr lang="en-US" dirty="0"/>
              <a:t>)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4: Implement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NotEquals.java</a:t>
            </a:r>
            <a:r>
              <a:rPr lang="en-US" dirty="0"/>
              <a:t> (~21 lines, similar to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Equals.java</a:t>
            </a:r>
            <a:r>
              <a:rPr lang="en-US" dirty="0"/>
              <a:t>)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5: Implement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ArrayVarAccess.java</a:t>
            </a:r>
            <a:r>
              <a:rPr lang="en-US" dirty="0"/>
              <a:t> (~3 lines)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6: Debug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If.java</a:t>
            </a:r>
            <a:r>
              <a:rPr lang="en-US" dirty="0"/>
              <a:t> (2 bugs)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7: Implement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While.java</a:t>
            </a:r>
            <a:r>
              <a:rPr lang="en-US" dirty="0"/>
              <a:t> (~14 lines)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41189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Example: Number Literal </a:t>
            </a:r>
            <a:r>
              <a:rPr lang="en-US" sz="2000" dirty="0"/>
              <a:t>(Step 1)</a:t>
            </a:r>
            <a:endParaRPr dirty="0"/>
          </a:p>
        </p:txBody>
      </p:sp>
      <p:sp>
        <p:nvSpPr>
          <p:cNvPr id="151" name="Google Shape;151;p1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Called a “literal” because it’s a literal value embedded in the </a:t>
            </a:r>
            <a:r>
              <a:rPr lang="en-US" dirty="0" err="1"/>
              <a:t>MicroJack</a:t>
            </a:r>
            <a:r>
              <a:rPr lang="en-US" dirty="0"/>
              <a:t> code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Generated Hack Assembly  should simply put that value in R0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52" name="Google Shape;152;p1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  <p:sp>
        <p:nvSpPr>
          <p:cNvPr id="153" name="Google Shape;153;p16"/>
          <p:cNvSpPr/>
          <p:nvPr/>
        </p:nvSpPr>
        <p:spPr>
          <a:xfrm>
            <a:off x="3272213" y="3360975"/>
            <a:ext cx="2067000" cy="1039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6"/>
          <p:cNvSpPr/>
          <p:nvPr/>
        </p:nvSpPr>
        <p:spPr>
          <a:xfrm>
            <a:off x="707700" y="3477525"/>
            <a:ext cx="1730100" cy="806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MicroJack Code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6"/>
          <p:cNvSpPr/>
          <p:nvPr/>
        </p:nvSpPr>
        <p:spPr>
          <a:xfrm>
            <a:off x="3857588" y="3621675"/>
            <a:ext cx="8725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NUM(4)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6" name="Google Shape;156;p16"/>
          <p:cNvSpPr/>
          <p:nvPr/>
        </p:nvSpPr>
        <p:spPr>
          <a:xfrm>
            <a:off x="6173650" y="3198975"/>
            <a:ext cx="1730100" cy="1363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@4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D=A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@R0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M=D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Hack ASM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6"/>
          <p:cNvSpPr/>
          <p:nvPr/>
        </p:nvSpPr>
        <p:spPr>
          <a:xfrm>
            <a:off x="2687900" y="3738225"/>
            <a:ext cx="334200" cy="285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6"/>
          <p:cNvSpPr/>
          <p:nvPr/>
        </p:nvSpPr>
        <p:spPr>
          <a:xfrm>
            <a:off x="5589338" y="3738225"/>
            <a:ext cx="334200" cy="285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Example: Number Literal </a:t>
            </a:r>
            <a:r>
              <a:rPr lang="en-US" sz="2000"/>
              <a:t>(Step 1)</a:t>
            </a:r>
            <a:endParaRPr/>
          </a:p>
        </p:txBody>
      </p:sp>
      <p:sp>
        <p:nvSpPr>
          <p:cNvPr id="181" name="Google Shape;181;p1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34</a:t>
            </a:fld>
            <a:endParaRPr/>
          </a:p>
        </p:txBody>
      </p:sp>
      <p:sp>
        <p:nvSpPr>
          <p:cNvPr id="182" name="Google Shape;182;p18"/>
          <p:cNvSpPr/>
          <p:nvPr/>
        </p:nvSpPr>
        <p:spPr>
          <a:xfrm>
            <a:off x="707700" y="1239850"/>
            <a:ext cx="7826700" cy="525240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public class </a:t>
            </a:r>
            <a:r>
              <a:rPr lang="en-US" sz="1500" b="1" i="0" u="none" strike="noStrike" cap="none" dirty="0" err="1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NumberLiteral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extends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value;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 err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NumberLiteral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String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value)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this.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value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-US" sz="1500" b="1" i="0" u="none" strike="noStrike" cap="none" dirty="0" err="1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Integer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parseInt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(value);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500" b="1" i="1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@Override</a:t>
            </a:r>
            <a:endParaRPr sz="1500" b="1" i="1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 dirty="0" err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printASM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comment(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"Start Number Literal"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+ 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toString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());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"D=A"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"@R0"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"M=D"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comment(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"End Number Literal"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500" b="1" i="1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@Override</a:t>
            </a:r>
            <a:endParaRPr sz="1500" b="1" i="1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String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 dirty="0" err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toString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return </a:t>
            </a:r>
            <a:r>
              <a:rPr lang="en-US" sz="1500" b="1" i="0" u="none" strike="noStrike" cap="none" dirty="0" err="1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Integer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toString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(value);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3" name="Google Shape;183;p18"/>
          <p:cNvSpPr/>
          <p:nvPr/>
        </p:nvSpPr>
        <p:spPr>
          <a:xfrm>
            <a:off x="5650335" y="3300850"/>
            <a:ext cx="3162625" cy="15366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// Start Number Literal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@4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D=A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@R0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M=D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// End Number Literal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4" name="Google Shape;184;p18"/>
          <p:cNvSpPr/>
          <p:nvPr/>
        </p:nvSpPr>
        <p:spPr>
          <a:xfrm>
            <a:off x="5436636" y="3429000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18"/>
          <p:cNvSpPr/>
          <p:nvPr/>
        </p:nvSpPr>
        <p:spPr>
          <a:xfrm>
            <a:off x="5436636" y="3663055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18"/>
          <p:cNvSpPr/>
          <p:nvPr/>
        </p:nvSpPr>
        <p:spPr>
          <a:xfrm>
            <a:off x="5436636" y="4131166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18"/>
          <p:cNvSpPr/>
          <p:nvPr/>
        </p:nvSpPr>
        <p:spPr>
          <a:xfrm>
            <a:off x="5436636" y="3897111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18"/>
          <p:cNvSpPr/>
          <p:nvPr/>
        </p:nvSpPr>
        <p:spPr>
          <a:xfrm>
            <a:off x="5436636" y="4365222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18"/>
          <p:cNvSpPr/>
          <p:nvPr/>
        </p:nvSpPr>
        <p:spPr>
          <a:xfrm>
            <a:off x="5436636" y="4599277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18"/>
          <p:cNvSpPr/>
          <p:nvPr/>
        </p:nvSpPr>
        <p:spPr>
          <a:xfrm>
            <a:off x="3426224" y="1584633"/>
            <a:ext cx="485700" cy="330300"/>
          </a:xfrm>
          <a:prstGeom prst="wedgeRectCallout">
            <a:avLst>
              <a:gd name="adj1" fmla="val -97998"/>
              <a:gd name="adj2" fmla="val -20595"/>
            </a:avLst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sz="1400" b="1" i="0" u="none" strike="noStrike" cap="none">
              <a:solidFill>
                <a:srgbClr val="CC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174;p17">
            <a:extLst>
              <a:ext uri="{FF2B5EF4-FFF2-40B4-BE49-F238E27FC236}">
                <a16:creationId xmlns:a16="http://schemas.microsoft.com/office/drawing/2014/main" id="{5BBA1941-8248-DD16-105C-8DFDBF83533B}"/>
              </a:ext>
            </a:extLst>
          </p:cNvPr>
          <p:cNvSpPr/>
          <p:nvPr/>
        </p:nvSpPr>
        <p:spPr>
          <a:xfrm>
            <a:off x="2430966" y="3627655"/>
            <a:ext cx="1761892" cy="194400"/>
          </a:xfrm>
          <a:prstGeom prst="rect">
            <a:avLst/>
          </a:prstGeom>
          <a:solidFill>
            <a:srgbClr val="F4CCCC"/>
          </a:solidFill>
          <a:ln w="28575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1300" b="1" i="0" u="none" strike="noStrike" cap="none">
              <a:solidFill>
                <a:srgbClr val="CC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Example: Number Literal </a:t>
            </a:r>
            <a:r>
              <a:rPr lang="en-US" sz="2000"/>
              <a:t>(Step 1)</a:t>
            </a:r>
            <a:endParaRPr/>
          </a:p>
        </p:txBody>
      </p:sp>
      <p:sp>
        <p:nvSpPr>
          <p:cNvPr id="181" name="Google Shape;181;p1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35</a:t>
            </a:fld>
            <a:endParaRPr/>
          </a:p>
        </p:txBody>
      </p:sp>
      <p:sp>
        <p:nvSpPr>
          <p:cNvPr id="182" name="Google Shape;182;p18"/>
          <p:cNvSpPr/>
          <p:nvPr/>
        </p:nvSpPr>
        <p:spPr>
          <a:xfrm>
            <a:off x="707700" y="1239850"/>
            <a:ext cx="7826700" cy="525240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public class </a:t>
            </a:r>
            <a:r>
              <a:rPr lang="en-US" sz="1500" b="1" i="0" u="none" strike="noStrike" cap="none" dirty="0" err="1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NumberLiteral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extends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value;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 err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NumberLiteral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String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value)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this.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value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-US" sz="1500" b="1" i="0" u="none" strike="noStrike" cap="none" dirty="0" err="1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Integer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parseInt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(value);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500" b="1" i="1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@Override</a:t>
            </a:r>
            <a:endParaRPr sz="1500" b="1" i="1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 dirty="0" err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printASM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comment(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"Start Number Literal"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+ 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toString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());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"D=A"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"@R0"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"M=D"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comment(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"End Number Literal"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500" b="1" i="1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@Override</a:t>
            </a:r>
            <a:endParaRPr sz="1500" b="1" i="1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String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 dirty="0" err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toString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return </a:t>
            </a:r>
            <a:r>
              <a:rPr lang="en-US" sz="1500" b="1" i="0" u="none" strike="noStrike" cap="none" dirty="0" err="1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Integer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toString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(value);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3" name="Google Shape;183;p18"/>
          <p:cNvSpPr/>
          <p:nvPr/>
        </p:nvSpPr>
        <p:spPr>
          <a:xfrm>
            <a:off x="5650335" y="3300850"/>
            <a:ext cx="3162625" cy="15366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// Start Number Literal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@4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D=A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@R0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M=D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// End Number Literal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4" name="Google Shape;184;p18"/>
          <p:cNvSpPr/>
          <p:nvPr/>
        </p:nvSpPr>
        <p:spPr>
          <a:xfrm>
            <a:off x="5436636" y="3429000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18"/>
          <p:cNvSpPr/>
          <p:nvPr/>
        </p:nvSpPr>
        <p:spPr>
          <a:xfrm>
            <a:off x="5436636" y="3663055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18"/>
          <p:cNvSpPr/>
          <p:nvPr/>
        </p:nvSpPr>
        <p:spPr>
          <a:xfrm>
            <a:off x="5436636" y="4131166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18"/>
          <p:cNvSpPr/>
          <p:nvPr/>
        </p:nvSpPr>
        <p:spPr>
          <a:xfrm>
            <a:off x="5436636" y="3897111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18"/>
          <p:cNvSpPr/>
          <p:nvPr/>
        </p:nvSpPr>
        <p:spPr>
          <a:xfrm>
            <a:off x="5436636" y="4365222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18"/>
          <p:cNvSpPr/>
          <p:nvPr/>
        </p:nvSpPr>
        <p:spPr>
          <a:xfrm>
            <a:off x="5436636" y="4599277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18"/>
          <p:cNvSpPr/>
          <p:nvPr/>
        </p:nvSpPr>
        <p:spPr>
          <a:xfrm>
            <a:off x="3426224" y="1584633"/>
            <a:ext cx="485700" cy="330300"/>
          </a:xfrm>
          <a:prstGeom prst="wedgeRectCallout">
            <a:avLst>
              <a:gd name="adj1" fmla="val -97998"/>
              <a:gd name="adj2" fmla="val -20595"/>
            </a:avLst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sz="1400" b="1" i="0" u="none" strike="noStrike" cap="none">
              <a:solidFill>
                <a:srgbClr val="CC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2687009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Example: Number Literal </a:t>
            </a:r>
            <a:r>
              <a:rPr lang="en-US" sz="2000"/>
              <a:t>(Step 1)</a:t>
            </a:r>
            <a:endParaRPr/>
          </a:p>
        </p:txBody>
      </p:sp>
      <p:sp>
        <p:nvSpPr>
          <p:cNvPr id="197" name="Google Shape;197;p1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36</a:t>
            </a:fld>
            <a:endParaRPr/>
          </a:p>
        </p:txBody>
      </p:sp>
      <p:cxnSp>
        <p:nvCxnSpPr>
          <p:cNvPr id="198" name="Google Shape;198;p19"/>
          <p:cNvCxnSpPr/>
          <p:nvPr/>
        </p:nvCxnSpPr>
        <p:spPr>
          <a:xfrm>
            <a:off x="2711050" y="2540425"/>
            <a:ext cx="3651600" cy="0"/>
          </a:xfrm>
          <a:prstGeom prst="straightConnector1">
            <a:avLst/>
          </a:prstGeom>
          <a:noFill/>
          <a:ln w="28575" cap="flat" cmpd="sng">
            <a:solidFill>
              <a:srgbClr val="3D85C6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99" name="Google Shape;199;p19"/>
          <p:cNvSpPr txBox="1"/>
          <p:nvPr/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rPr>
              <a:t>36</a:t>
            </a:fld>
            <a:endParaRPr sz="1200" b="1" i="0" u="none" strike="noStrike" cap="none">
              <a:solidFill>
                <a:srgbClr val="4B2A8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9"/>
          <p:cNvSpPr/>
          <p:nvPr/>
        </p:nvSpPr>
        <p:spPr>
          <a:xfrm>
            <a:off x="600150" y="1929863"/>
            <a:ext cx="7943700" cy="3651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01" name="Google Shape;201;p19"/>
          <p:cNvCxnSpPr>
            <a:stCxn id="202" idx="2"/>
            <a:endCxn id="203" idx="0"/>
          </p:cNvCxnSpPr>
          <p:nvPr/>
        </p:nvCxnSpPr>
        <p:spPr>
          <a:xfrm>
            <a:off x="2711050" y="1847123"/>
            <a:ext cx="0" cy="1621500"/>
          </a:xfrm>
          <a:prstGeom prst="straightConnector1">
            <a:avLst/>
          </a:prstGeom>
          <a:noFill/>
          <a:ln w="38100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2" name="Google Shape;202;p19"/>
          <p:cNvSpPr/>
          <p:nvPr/>
        </p:nvSpPr>
        <p:spPr>
          <a:xfrm>
            <a:off x="1834150" y="1280423"/>
            <a:ext cx="1753800" cy="5667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Compile Time</a:t>
            </a:r>
            <a:endParaRPr sz="1900" b="1" i="0" u="none" strike="noStrike" cap="none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9"/>
          <p:cNvSpPr/>
          <p:nvPr/>
        </p:nvSpPr>
        <p:spPr>
          <a:xfrm>
            <a:off x="834100" y="3468575"/>
            <a:ext cx="3753900" cy="26691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 (the compiler) is running</a:t>
            </a:r>
            <a:endParaRPr sz="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 is stored as value field inside an NumberLiteral ASTNode</a:t>
            </a:r>
            <a:endParaRPr sz="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executed, </a:t>
            </a:r>
            <a:r>
              <a:rPr lang="en-US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prints code that stores it another way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4" name="Google Shape;204;p19"/>
          <p:cNvCxnSpPr/>
          <p:nvPr/>
        </p:nvCxnSpPr>
        <p:spPr>
          <a:xfrm>
            <a:off x="6597600" y="1828423"/>
            <a:ext cx="0" cy="1621500"/>
          </a:xfrm>
          <a:prstGeom prst="straightConnector1">
            <a:avLst/>
          </a:prstGeom>
          <a:noFill/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5" name="Google Shape;205;p19"/>
          <p:cNvSpPr/>
          <p:nvPr/>
        </p:nvSpPr>
        <p:spPr>
          <a:xfrm>
            <a:off x="5720700" y="1280423"/>
            <a:ext cx="1753800" cy="566700"/>
          </a:xfrm>
          <a:prstGeom prst="rect">
            <a:avLst/>
          </a:prstGeom>
          <a:solidFill>
            <a:srgbClr val="FCE5CD"/>
          </a:solidFill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Run Time</a:t>
            </a:r>
            <a:endParaRPr sz="1900" b="1" i="0" u="none" strike="noStrike" cap="none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19"/>
          <p:cNvSpPr/>
          <p:nvPr/>
        </p:nvSpPr>
        <p:spPr>
          <a:xfrm>
            <a:off x="4720650" y="3468575"/>
            <a:ext cx="3753900" cy="2669100"/>
          </a:xfrm>
          <a:prstGeom prst="rect">
            <a:avLst/>
          </a:prstGeom>
          <a:solidFill>
            <a:srgbClr val="FCE5CD"/>
          </a:solidFill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Hack ASM (the output) is running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 is stored as constant inside an assembly instruction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executed, loads 4 from instruction into A register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19"/>
          <p:cNvSpPr/>
          <p:nvPr/>
        </p:nvSpPr>
        <p:spPr>
          <a:xfrm>
            <a:off x="1379500" y="5116025"/>
            <a:ext cx="2663100" cy="182940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public class </a:t>
            </a:r>
            <a:r>
              <a:rPr lang="en-US" sz="500" b="1" i="0" u="none" strike="noStrike" cap="none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NumberLiteral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extends </a:t>
            </a:r>
            <a:r>
              <a:rPr lang="en-US" sz="500" b="1" i="0" u="none" strike="noStrike" cap="none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500" b="1" i="0" u="none" strike="noStrike" cap="none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value;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500" b="1" i="0" u="none" strike="noStrike" cap="none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NumberLiteral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500" b="1" i="0" u="none" strike="noStrike" cap="none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String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value) {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this.</a:t>
            </a:r>
            <a:r>
              <a:rPr lang="en-US" sz="5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value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-US" sz="500" b="1" i="0" u="none" strike="noStrike" cap="none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Integer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US" sz="5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parseInt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(value);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500" b="1" i="1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@Override</a:t>
            </a:r>
            <a:endParaRPr sz="500" b="1" i="1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500" b="1" i="0" u="none" strike="noStrike" cap="none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500" b="1" i="0" u="none" strike="noStrike" cap="none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printASM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 {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comment(</a:t>
            </a:r>
            <a:r>
              <a:rPr lang="en-US" sz="500" b="1" i="0" u="none" strike="noStrike" cap="none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"Start Number Literal"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instr(</a:t>
            </a:r>
            <a:r>
              <a:rPr lang="en-US" sz="500" b="1" i="0" u="none" strike="noStrike" cap="none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"@"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+ </a:t>
            </a:r>
            <a:r>
              <a:rPr lang="en-US" sz="5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toString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());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instr(</a:t>
            </a:r>
            <a:r>
              <a:rPr lang="en-US" sz="500" b="1" i="0" u="none" strike="noStrike" cap="none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"D=A"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instr(</a:t>
            </a:r>
            <a:r>
              <a:rPr lang="en-US" sz="500" b="1" i="0" u="none" strike="noStrike" cap="none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"@R0"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instr(</a:t>
            </a:r>
            <a:r>
              <a:rPr lang="en-US" sz="500" b="1" i="0" u="none" strike="noStrike" cap="none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"M=D"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comment(</a:t>
            </a:r>
            <a:r>
              <a:rPr lang="en-US" sz="500" b="1" i="0" u="none" strike="noStrike" cap="none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"End Number Literal"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500" b="1" i="1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@Override</a:t>
            </a:r>
            <a:endParaRPr sz="500" b="1" i="1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500" b="1" i="0" u="none" strike="noStrike" cap="none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String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500" b="1" i="0" u="none" strike="noStrike" cap="none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toString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 {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return </a:t>
            </a:r>
            <a:r>
              <a:rPr lang="en-US" sz="500" b="1" i="0" u="none" strike="noStrike" cap="none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Integer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US" sz="5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toString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(value);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8" name="Google Shape;208;p19"/>
          <p:cNvSpPr/>
          <p:nvPr/>
        </p:nvSpPr>
        <p:spPr>
          <a:xfrm>
            <a:off x="3497249" y="2121600"/>
            <a:ext cx="2223437" cy="1072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// Start Number Literal</a:t>
            </a:r>
            <a:endParaRPr sz="1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@4</a:t>
            </a:r>
            <a:endParaRPr sz="1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D=A</a:t>
            </a:r>
            <a:endParaRPr sz="1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@R0</a:t>
            </a:r>
            <a:endParaRPr sz="1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M=D</a:t>
            </a:r>
            <a:endParaRPr sz="1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// End Number Literal</a:t>
            </a:r>
            <a:endParaRPr sz="1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4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Example: Plus </a:t>
            </a:r>
            <a:r>
              <a:rPr lang="en-US" sz="2000"/>
              <a:t>(Step 2)</a:t>
            </a:r>
            <a:endParaRPr/>
          </a:p>
        </p:txBody>
      </p:sp>
      <p:sp>
        <p:nvSpPr>
          <p:cNvPr id="222" name="Google Shape;222;p4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37</a:t>
            </a:fld>
            <a:endParaRPr/>
          </a:p>
        </p:txBody>
      </p:sp>
      <p:sp>
        <p:nvSpPr>
          <p:cNvPr id="2" name="Google Shape;223;p46">
            <a:extLst>
              <a:ext uri="{FF2B5EF4-FFF2-40B4-BE49-F238E27FC236}">
                <a16:creationId xmlns:a16="http://schemas.microsoft.com/office/drawing/2014/main" id="{7F7419D1-F37C-3CFA-C6CC-BCA4C6766DFB}"/>
              </a:ext>
            </a:extLst>
          </p:cNvPr>
          <p:cNvSpPr/>
          <p:nvPr/>
        </p:nvSpPr>
        <p:spPr>
          <a:xfrm>
            <a:off x="707700" y="1239850"/>
            <a:ext cx="7826700" cy="544320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public class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extends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left;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r>
              <a:rPr lang="en-US" sz="15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right;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500" b="1" i="1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@Override</a:t>
            </a:r>
            <a:endParaRPr sz="1500" b="1" i="1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 dirty="0" err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printASM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comment(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"Start Plus"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left.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printASM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"@R0"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"D=M"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right.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printASM</a:t>
            </a:r>
            <a:r>
              <a:rPr lang="en-US" sz="15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push();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"@R0"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"D=M"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"@R1"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SzPts val="1500"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"A=M"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kumimoji="0" 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A64D79"/>
                </a:solidFill>
                <a:effectLst/>
                <a:uLnTx/>
                <a:uFillTx/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Get address of top of the stack"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"D=D+A"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"Perform the addition"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b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"@R0"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"M=D"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dirty="0">
                <a:latin typeface="Courier New"/>
                <a:ea typeface="Courier New"/>
                <a:cs typeface="Courier New"/>
                <a:sym typeface="Courier New"/>
              </a:rPr>
              <a:t>	pop();</a:t>
            </a:r>
          </a:p>
          <a:p>
            <a:pPr>
              <a:buSzPts val="1500"/>
            </a:pPr>
            <a:r>
              <a:rPr lang="en-US" sz="1500" b="1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comment(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"End Plus"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>
              <a:buSzPts val="1500"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</a:p>
          <a:p>
            <a:pPr>
              <a:buSzPts val="1500"/>
            </a:pPr>
            <a:r>
              <a:rPr lang="en-US" sz="1500" b="1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lang="en-US"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4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Example: Plus </a:t>
            </a:r>
            <a:r>
              <a:rPr lang="en-US" sz="2000"/>
              <a:t>(Step 2)</a:t>
            </a:r>
            <a:endParaRPr/>
          </a:p>
        </p:txBody>
      </p:sp>
      <p:sp>
        <p:nvSpPr>
          <p:cNvPr id="222" name="Google Shape;222;p4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  <p:sp>
        <p:nvSpPr>
          <p:cNvPr id="223" name="Google Shape;223;p46"/>
          <p:cNvSpPr/>
          <p:nvPr/>
        </p:nvSpPr>
        <p:spPr>
          <a:xfrm>
            <a:off x="707700" y="1239850"/>
            <a:ext cx="7826700" cy="544320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public class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extends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left;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r>
              <a:rPr lang="en-US" sz="15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right;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500" b="1" i="1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@Override</a:t>
            </a:r>
            <a:endParaRPr sz="1500" b="1" i="1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 dirty="0" err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printASM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comment(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"Start Plus"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left.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printASM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"@R0"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"D=M"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right.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printASM</a:t>
            </a:r>
            <a:r>
              <a:rPr lang="en-US" sz="15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push();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"@R0"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"D=M"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"@R1"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"A=M"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 "Get address of top of the stack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"D=D+A"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"Perform the addition"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b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"@R0"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"M=D"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dirty="0">
                <a:latin typeface="Courier New"/>
                <a:ea typeface="Courier New"/>
                <a:cs typeface="Courier New"/>
                <a:sym typeface="Courier New"/>
              </a:rPr>
              <a:t>	pop();</a:t>
            </a:r>
          </a:p>
          <a:p>
            <a:pPr>
              <a:buSzPts val="1500"/>
            </a:pPr>
            <a:r>
              <a:rPr lang="en-US" sz="1500" b="1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comment(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"End Plus"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>
              <a:buSzPts val="1500"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</a:p>
          <a:p>
            <a:pPr>
              <a:buSzPts val="1500"/>
            </a:pPr>
            <a:r>
              <a:rPr lang="en-US" sz="1500" b="1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lang="en-US"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24" name="Google Shape;224;p46"/>
          <p:cNvSpPr/>
          <p:nvPr/>
        </p:nvSpPr>
        <p:spPr>
          <a:xfrm>
            <a:off x="5899025" y="1848871"/>
            <a:ext cx="3000000" cy="2850300"/>
          </a:xfrm>
          <a:prstGeom prst="rect">
            <a:avLst/>
          </a:prstGeom>
          <a:solidFill>
            <a:srgbClr val="B4A7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46"/>
          <p:cNvSpPr/>
          <p:nvPr/>
        </p:nvSpPr>
        <p:spPr>
          <a:xfrm>
            <a:off x="5544125" y="3313223"/>
            <a:ext cx="2875500" cy="6636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46"/>
          <p:cNvSpPr/>
          <p:nvPr/>
        </p:nvSpPr>
        <p:spPr>
          <a:xfrm>
            <a:off x="5544125" y="2231663"/>
            <a:ext cx="2875500" cy="6636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46"/>
          <p:cNvSpPr txBox="1"/>
          <p:nvPr/>
        </p:nvSpPr>
        <p:spPr>
          <a:xfrm rot="-5400000">
            <a:off x="5346125" y="2386013"/>
            <a:ext cx="7509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NUM(2)</a:t>
            </a:r>
            <a:endParaRPr sz="12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46"/>
          <p:cNvSpPr txBox="1"/>
          <p:nvPr/>
        </p:nvSpPr>
        <p:spPr>
          <a:xfrm rot="-5400000">
            <a:off x="5270963" y="3467563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NUM(3)</a:t>
            </a:r>
            <a:endParaRPr sz="12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46"/>
          <p:cNvSpPr txBox="1"/>
          <p:nvPr/>
        </p:nvSpPr>
        <p:spPr>
          <a:xfrm rot="5400000">
            <a:off x="8270975" y="3096563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46"/>
          <p:cNvSpPr/>
          <p:nvPr/>
        </p:nvSpPr>
        <p:spPr>
          <a:xfrm>
            <a:off x="6035525" y="1848745"/>
            <a:ext cx="1896000" cy="285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→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push</a:t>
            </a:r>
            <a:r>
              <a:rPr lang="en-US" sz="1400" b="1" i="0" u="none" strike="noStrike" cap="none">
                <a:solidFill>
                  <a:srgbClr val="351C75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3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→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pop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add 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result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→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31" name="Google Shape;231;p46"/>
          <p:cNvSpPr/>
          <p:nvPr/>
        </p:nvSpPr>
        <p:spPr>
          <a:xfrm>
            <a:off x="5371775" y="757675"/>
            <a:ext cx="3391200" cy="663600"/>
          </a:xfrm>
          <a:prstGeom prst="roundRect">
            <a:avLst>
              <a:gd name="adj" fmla="val 16667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 Structural Bug: </a:t>
            </a: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Map to abstract diagram for Plus: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46"/>
          <p:cNvSpPr/>
          <p:nvPr/>
        </p:nvSpPr>
        <p:spPr>
          <a:xfrm>
            <a:off x="5371775" y="5422905"/>
            <a:ext cx="3391200" cy="663600"/>
          </a:xfrm>
          <a:prstGeom prst="roundRect">
            <a:avLst>
              <a:gd name="adj" fmla="val 16667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 Detail Bug: </a:t>
            </a: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Step through generated code, Check state at each step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3" name="Google Shape;233;p4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46375" y="848088"/>
            <a:ext cx="482775" cy="482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4" name="Google Shape;234;p4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46375" y="5513305"/>
            <a:ext cx="482775" cy="482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75560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1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366" name="Google Shape;366;p1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Solution: Store “saved” values in a stack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Not quite the same as “The Stack” or function</a:t>
            </a:r>
            <a:br>
              <a:rPr lang="en-US" dirty="0"/>
            </a:br>
            <a:r>
              <a:rPr lang="en-US" dirty="0"/>
              <a:t>call stack frames (but used for a</a:t>
            </a:r>
            <a:br>
              <a:rPr lang="en-US" dirty="0"/>
            </a:br>
            <a:r>
              <a:rPr lang="en-US" dirty="0"/>
              <a:t>similar reason)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We’ll keep a stack starting at</a:t>
            </a:r>
            <a:br>
              <a:rPr lang="en-US" dirty="0"/>
            </a:br>
            <a:r>
              <a:rPr lang="en-US" dirty="0"/>
              <a:t>memory address 1024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R1 is our </a:t>
            </a:r>
            <a:r>
              <a:rPr lang="en-US" i="1" dirty="0"/>
              <a:t>stack pointer</a:t>
            </a:r>
            <a:r>
              <a:rPr lang="en-US" dirty="0"/>
              <a:t>: always stores</a:t>
            </a:r>
            <a:br>
              <a:rPr lang="en-US" dirty="0"/>
            </a:br>
            <a:r>
              <a:rPr lang="en-US" dirty="0"/>
              <a:t>address of last used stack position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No built-in Hack push: manually copy</a:t>
            </a:r>
            <a:br>
              <a:rPr lang="en-US" dirty="0"/>
            </a:br>
            <a:r>
              <a:rPr lang="en-US" dirty="0"/>
              <a:t>to memory and increment R1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67" name="Google Shape;367;p13"/>
          <p:cNvSpPr txBox="1">
            <a:spLocks noGrp="1"/>
          </p:cNvSpPr>
          <p:nvPr>
            <p:ph type="sldNum" idx="12"/>
          </p:nvPr>
        </p:nvSpPr>
        <p:spPr>
          <a:xfrm>
            <a:off x="8534400" y="6147068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39</a:t>
            </a:fld>
            <a:endParaRPr/>
          </a:p>
        </p:txBody>
      </p:sp>
      <p:sp>
        <p:nvSpPr>
          <p:cNvPr id="368" name="Google Shape;368;p13"/>
          <p:cNvSpPr/>
          <p:nvPr/>
        </p:nvSpPr>
        <p:spPr>
          <a:xfrm>
            <a:off x="473575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1025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69" name="Google Shape;369;p13"/>
          <p:cNvSpPr/>
          <p:nvPr/>
        </p:nvSpPr>
        <p:spPr>
          <a:xfrm>
            <a:off x="1927593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(R0)</a:t>
            </a:r>
            <a:endParaRPr sz="1800" b="1" i="0" u="none" strike="noStrike" cap="none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0" name="Google Shape;370;p13"/>
          <p:cNvSpPr/>
          <p:nvPr/>
        </p:nvSpPr>
        <p:spPr>
          <a:xfrm>
            <a:off x="2690981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(R0)</a:t>
            </a:r>
            <a:endParaRPr sz="1800" b="1" i="0" u="none" strike="noStrike" cap="none">
              <a:solidFill>
                <a:srgbClr val="6AA84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1" name="Google Shape;371;p13"/>
          <p:cNvSpPr/>
          <p:nvPr/>
        </p:nvSpPr>
        <p:spPr>
          <a:xfrm>
            <a:off x="3454369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2" name="Google Shape;372;p13"/>
          <p:cNvSpPr/>
          <p:nvPr/>
        </p:nvSpPr>
        <p:spPr>
          <a:xfrm>
            <a:off x="4217757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3" name="Google Shape;373;p13"/>
          <p:cNvSpPr txBox="1"/>
          <p:nvPr/>
        </p:nvSpPr>
        <p:spPr>
          <a:xfrm>
            <a:off x="522535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R1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4" name="Google Shape;374;p13"/>
          <p:cNvSpPr txBox="1"/>
          <p:nvPr/>
        </p:nvSpPr>
        <p:spPr>
          <a:xfrm>
            <a:off x="1988452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1024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5" name="Google Shape;375;p13"/>
          <p:cNvSpPr txBox="1"/>
          <p:nvPr/>
        </p:nvSpPr>
        <p:spPr>
          <a:xfrm>
            <a:off x="2739941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1025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6" name="Google Shape;376;p13"/>
          <p:cNvSpPr txBox="1"/>
          <p:nvPr/>
        </p:nvSpPr>
        <p:spPr>
          <a:xfrm>
            <a:off x="3503329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1026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7" name="Google Shape;377;p13"/>
          <p:cNvSpPr txBox="1"/>
          <p:nvPr/>
        </p:nvSpPr>
        <p:spPr>
          <a:xfrm>
            <a:off x="4266717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1027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378" name="Google Shape;378;p13"/>
          <p:cNvCxnSpPr>
            <a:stCxn id="368" idx="2"/>
            <a:endCxn id="370" idx="2"/>
          </p:cNvCxnSpPr>
          <p:nvPr/>
        </p:nvCxnSpPr>
        <p:spPr>
          <a:xfrm rot="-5400000" flipH="1">
            <a:off x="1963675" y="5367128"/>
            <a:ext cx="600" cy="2217300"/>
          </a:xfrm>
          <a:prstGeom prst="curvedConnector3">
            <a:avLst>
              <a:gd name="adj1" fmla="val 39687500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79" name="Google Shape;379;p13"/>
          <p:cNvSpPr/>
          <p:nvPr/>
        </p:nvSpPr>
        <p:spPr>
          <a:xfrm>
            <a:off x="5882075" y="2361952"/>
            <a:ext cx="3027000" cy="4371907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0" name="Google Shape;380;p13"/>
          <p:cNvSpPr/>
          <p:nvPr/>
        </p:nvSpPr>
        <p:spPr>
          <a:xfrm>
            <a:off x="5510675" y="3802903"/>
            <a:ext cx="2991288" cy="1634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1" name="Google Shape;381;p13"/>
          <p:cNvSpPr/>
          <p:nvPr/>
        </p:nvSpPr>
        <p:spPr>
          <a:xfrm>
            <a:off x="5474975" y="2361953"/>
            <a:ext cx="28035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2" name="Google Shape;382;p13"/>
          <p:cNvSpPr/>
          <p:nvPr/>
        </p:nvSpPr>
        <p:spPr>
          <a:xfrm>
            <a:off x="5829875" y="2097553"/>
            <a:ext cx="2954100" cy="44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push R0 to slot 0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@1</a:t>
            </a:r>
            <a:endParaRPr sz="1400" b="1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push R0 to slot 1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// pop R0 from slot 1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pop R0 from slot 0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3" name="Google Shape;383;p13"/>
          <p:cNvSpPr txBox="1"/>
          <p:nvPr/>
        </p:nvSpPr>
        <p:spPr>
          <a:xfrm rot="-5400000">
            <a:off x="5257475" y="2637603"/>
            <a:ext cx="7899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NUM(2)</a:t>
            </a:r>
            <a:endParaRPr sz="14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13"/>
          <p:cNvSpPr txBox="1"/>
          <p:nvPr/>
        </p:nvSpPr>
        <p:spPr>
          <a:xfrm rot="-5400000">
            <a:off x="5201813" y="4441853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13"/>
          <p:cNvSpPr txBox="1"/>
          <p:nvPr/>
        </p:nvSpPr>
        <p:spPr>
          <a:xfrm rot="5400000">
            <a:off x="8281025" y="3791978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86" name="Google Shape;386;p13"/>
          <p:cNvGrpSpPr/>
          <p:nvPr/>
        </p:nvGrpSpPr>
        <p:grpSpPr>
          <a:xfrm>
            <a:off x="6410806" y="238163"/>
            <a:ext cx="2733245" cy="2123854"/>
            <a:chOff x="459275" y="3220700"/>
            <a:chExt cx="3149625" cy="2447400"/>
          </a:xfrm>
        </p:grpSpPr>
        <p:sp>
          <p:nvSpPr>
            <p:cNvPr id="387" name="Google Shape;387;p13"/>
            <p:cNvSpPr/>
            <p:nvPr/>
          </p:nvSpPr>
          <p:spPr>
            <a:xfrm>
              <a:off x="459275" y="3220700"/>
              <a:ext cx="2954100" cy="2447400"/>
            </a:xfrm>
            <a:prstGeom prst="rect">
              <a:avLst/>
            </a:prstGeom>
            <a:solidFill>
              <a:srgbClr val="EFEFE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4941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457200" marR="0" lvl="0" indent="4572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lang="en-US" sz="13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Abstract Syntax Tree</a:t>
              </a:r>
              <a:endPara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8" name="Google Shape;388;p13"/>
            <p:cNvSpPr/>
            <p:nvPr/>
          </p:nvSpPr>
          <p:spPr>
            <a:xfrm>
              <a:off x="1214675" y="3460925"/>
              <a:ext cx="984000" cy="285000"/>
            </a:xfrm>
            <a:prstGeom prst="roundRect">
              <a:avLst>
                <a:gd name="adj" fmla="val 16667"/>
              </a:avLst>
            </a:prstGeom>
            <a:solidFill>
              <a:srgbClr val="8E7C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PLUS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89" name="Google Shape;389;p13"/>
            <p:cNvSpPr/>
            <p:nvPr/>
          </p:nvSpPr>
          <p:spPr>
            <a:xfrm>
              <a:off x="649274" y="4222975"/>
              <a:ext cx="861900" cy="285000"/>
            </a:xfrm>
            <a:prstGeom prst="roundRect">
              <a:avLst>
                <a:gd name="adj" fmla="val 16667"/>
              </a:avLst>
            </a:prstGeom>
            <a:solidFill>
              <a:srgbClr val="F6B2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100" b="1" i="0" u="none" strike="noStrike" cap="none" dirty="0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NUM(5)</a:t>
              </a:r>
              <a:endParaRPr sz="11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90" name="Google Shape;390;p13"/>
            <p:cNvSpPr/>
            <p:nvPr/>
          </p:nvSpPr>
          <p:spPr>
            <a:xfrm>
              <a:off x="1886275" y="42229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PLUS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391" name="Google Shape;391;p13"/>
            <p:cNvCxnSpPr>
              <a:stCxn id="389" idx="0"/>
              <a:endCxn id="388" idx="2"/>
            </p:cNvCxnSpPr>
            <p:nvPr/>
          </p:nvCxnSpPr>
          <p:spPr>
            <a:xfrm rot="10800000" flipH="1">
              <a:off x="1080224" y="3745975"/>
              <a:ext cx="626400" cy="477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92" name="Google Shape;392;p13"/>
            <p:cNvCxnSpPr>
              <a:stCxn id="390" idx="0"/>
              <a:endCxn id="388" idx="2"/>
            </p:cNvCxnSpPr>
            <p:nvPr/>
          </p:nvCxnSpPr>
          <p:spPr>
            <a:xfrm rot="10800000">
              <a:off x="1706575" y="3745925"/>
              <a:ext cx="623700" cy="477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93" name="Google Shape;393;p13"/>
            <p:cNvSpPr txBox="1"/>
            <p:nvPr/>
          </p:nvSpPr>
          <p:spPr>
            <a:xfrm>
              <a:off x="843400" y="3801888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left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94" name="Google Shape;394;p13"/>
            <p:cNvSpPr txBox="1"/>
            <p:nvPr/>
          </p:nvSpPr>
          <p:spPr>
            <a:xfrm>
              <a:off x="2014600" y="3801875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right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95" name="Google Shape;395;p13"/>
            <p:cNvSpPr/>
            <p:nvPr/>
          </p:nvSpPr>
          <p:spPr>
            <a:xfrm>
              <a:off x="1377500" y="48346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NUM(1)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96" name="Google Shape;396;p13"/>
            <p:cNvSpPr/>
            <p:nvPr/>
          </p:nvSpPr>
          <p:spPr>
            <a:xfrm>
              <a:off x="2438050" y="48346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</a:t>
              </a:r>
              <a:r>
                <a:rPr lang="en-US" sz="1200" b="1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397" name="Google Shape;397;p13"/>
            <p:cNvCxnSpPr>
              <a:stCxn id="396" idx="0"/>
              <a:endCxn id="390" idx="2"/>
            </p:cNvCxnSpPr>
            <p:nvPr/>
          </p:nvCxnSpPr>
          <p:spPr>
            <a:xfrm rot="10800000">
              <a:off x="2330350" y="4507925"/>
              <a:ext cx="551700" cy="3267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98" name="Google Shape;398;p13"/>
            <p:cNvCxnSpPr>
              <a:stCxn id="395" idx="0"/>
            </p:cNvCxnSpPr>
            <p:nvPr/>
          </p:nvCxnSpPr>
          <p:spPr>
            <a:xfrm rot="10800000" flipH="1">
              <a:off x="1821500" y="4519625"/>
              <a:ext cx="516900" cy="315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99" name="Google Shape;399;p13"/>
            <p:cNvSpPr txBox="1"/>
            <p:nvPr/>
          </p:nvSpPr>
          <p:spPr>
            <a:xfrm>
              <a:off x="1587950" y="4495775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left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00" name="Google Shape;400;p13"/>
            <p:cNvSpPr txBox="1"/>
            <p:nvPr/>
          </p:nvSpPr>
          <p:spPr>
            <a:xfrm>
              <a:off x="2624900" y="4495763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right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1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Debugging Pre-discussion</a:t>
            </a:r>
            <a:endParaRPr/>
          </a:p>
        </p:txBody>
      </p:sp>
      <p:sp>
        <p:nvSpPr>
          <p:cNvPr id="445" name="Google Shape;445;p1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How often do you run into bugs when writing programs?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What is your debugging process?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In other words, when you run into a bug, do you have strategies that you consistently use to find it? 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For those who have taken 331, maybe think back to before you had the debugging lecture</a:t>
            </a:r>
            <a:endParaRPr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What debugging strategies have you come across?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446" name="Google Shape;446;p1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5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err="1"/>
              <a:t>MicroJack</a:t>
            </a:r>
            <a:r>
              <a:rPr lang="en-US" dirty="0"/>
              <a:t> Gotchas</a:t>
            </a:r>
            <a:endParaRPr dirty="0"/>
          </a:p>
        </p:txBody>
      </p:sp>
      <p:sp>
        <p:nvSpPr>
          <p:cNvPr id="256" name="Google Shape;256;p5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Can’t write a negative integer literal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Instead, use subtraction from zero: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0 - 1</a:t>
            </a:r>
            <a:endParaRPr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All variable declarations must come before all regular statements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Why? Simplifies concept of a “defined” variable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No defined operator precedence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order matters for an operation, use parentheses</a:t>
            </a:r>
            <a:endParaRPr dirty="0"/>
          </a:p>
        </p:txBody>
      </p:sp>
      <p:sp>
        <p:nvSpPr>
          <p:cNvPr id="257" name="Google Shape;257;p5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40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5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 err="1"/>
              <a:t>MicroJack</a:t>
            </a:r>
            <a:r>
              <a:rPr lang="en-US" dirty="0"/>
              <a:t> Gotchas</a:t>
            </a:r>
            <a:endParaRPr dirty="0"/>
          </a:p>
        </p:txBody>
      </p:sp>
      <p:sp>
        <p:nvSpPr>
          <p:cNvPr id="264" name="Google Shape;264;p5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Arrays are just as you would expect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[index]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/>
              <a:t>just calculating an address: take address of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variable and add index to it as an offset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No array bounds checking — you can run off the end of an array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Booleans are 0 (false) and non-zero (true)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65" name="Google Shape;265;p5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41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8: Debugging Tips</a:t>
            </a:r>
            <a:endParaRPr dirty="0"/>
          </a:p>
        </p:txBody>
      </p:sp>
      <p:sp>
        <p:nvSpPr>
          <p:cNvPr id="272" name="Google Shape;272;p6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Try walking through the general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printASM</a:t>
            </a:r>
            <a:r>
              <a:rPr lang="en-US" dirty="0"/>
              <a:t> code to understand why each line is there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Add comments to the assembly as you go! Much easier to understand resulting file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Find the smallest example you can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Provided tests get progressively more complex, but you may want to write your own tiny test case to isolate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printASM</a:t>
            </a:r>
            <a:r>
              <a:rPr lang="en-US" dirty="0"/>
              <a:t> methods can get long fast—we’ve added comments so you can isolate to the section you’re working on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“Play Computer”: as you step through the code, write down the state you expect after each instruction, then advance and see if the </a:t>
            </a:r>
            <a:r>
              <a:rPr lang="en-US" dirty="0" err="1"/>
              <a:t>CPUEmulator</a:t>
            </a:r>
            <a:r>
              <a:rPr lang="en-US" dirty="0"/>
              <a:t> agrees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73" name="Google Shape;273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6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Additional Project 8 Tips</a:t>
            </a:r>
            <a:endParaRPr dirty="0"/>
          </a:p>
        </p:txBody>
      </p:sp>
      <p:sp>
        <p:nvSpPr>
          <p:cNvPr id="299" name="Google Shape;299;p6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When debugging assembly, a good first step is to try understanding the code and adding comments to the assembly as you go</a:t>
            </a:r>
          </a:p>
          <a:p>
            <a:pPr marL="640080" lvl="1" indent="-283464"/>
            <a:r>
              <a:rPr lang="en-US" dirty="0"/>
              <a:t>Much easier to understand resulting file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printDebug</a:t>
            </a:r>
            <a:r>
              <a:rPr lang="en-US" dirty="0"/>
              <a:t> method has been implemented for you on all AST nodes</a:t>
            </a:r>
          </a:p>
          <a:p>
            <a:pPr marL="640080" lvl="1" indent="-283464"/>
            <a:r>
              <a:rPr lang="en-US" dirty="0"/>
              <a:t>Use it to visualize exactly what the parser is giving you, but also as a basis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printASM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40080" lvl="1" indent="-283464"/>
            <a:r>
              <a:rPr lang="en-US" dirty="0"/>
              <a:t>Both need to do processing on the current node and strategically recurse on its children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00" name="Google Shape;300;p6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6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Additional Project 8 Tips</a:t>
            </a:r>
            <a:endParaRPr dirty="0"/>
          </a:p>
        </p:txBody>
      </p:sp>
      <p:sp>
        <p:nvSpPr>
          <p:cNvPr id="306" name="Google Shape;306;p6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Pushing and popping from the stack can be intimidating, but formulaic</a:t>
            </a:r>
            <a:endParaRPr dirty="0"/>
          </a:p>
          <a:p>
            <a:pPr marL="640080" lvl="1" indent="-283464"/>
            <a:r>
              <a:rPr lang="en-US" dirty="0"/>
              <a:t>Understand it once, copy and paste afterward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push()</a:t>
            </a:r>
            <a:r>
              <a:rPr lang="en-US" dirty="0"/>
              <a:t>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pop()</a:t>
            </a:r>
            <a:r>
              <a:rPr lang="en-US" dirty="0"/>
              <a:t> are already implemented for you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We provide only a few </a:t>
            </a:r>
            <a:r>
              <a:rPr lang="en-US" dirty="0" err="1"/>
              <a:t>MicroJack</a:t>
            </a:r>
            <a:r>
              <a:rPr lang="en-US" dirty="0"/>
              <a:t> test files</a:t>
            </a:r>
            <a:endParaRPr dirty="0"/>
          </a:p>
          <a:p>
            <a:pPr marL="640080" lvl="1" indent="-283464"/>
            <a:r>
              <a:rPr lang="en-US" dirty="0"/>
              <a:t>We encourage you to write more of your own (think back to the debugging lecture)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Can use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Sandbox.*</a:t>
            </a:r>
            <a:r>
              <a:rPr lang="en-US" dirty="0"/>
              <a:t> to write more tests or create your own files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07" name="Google Shape;307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6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8 Tools Practice</a:t>
            </a:r>
            <a:endParaRPr dirty="0"/>
          </a:p>
        </p:txBody>
      </p:sp>
      <p:sp>
        <p:nvSpPr>
          <p:cNvPr id="285" name="Google Shape;285;p6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Practice using the Project 8 tools — try the following: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Run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git pull</a:t>
            </a:r>
            <a:r>
              <a:rPr lang="en-US" dirty="0"/>
              <a:t> to pull the Project 8 starter code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Navigate to the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dirty="0"/>
              <a:t> directory: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cd 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src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Compile the Java source code of the compiler by running:</a:t>
            </a:r>
            <a:br>
              <a:rPr lang="en-US" dirty="0"/>
            </a:b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javac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 $(find . -name "*.java")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Use your compiler to compile the Jack file for the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OnlyVars.jack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program: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java compiler/Compiler compile ../test/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OnlyVars.jack</a:t>
            </a:r>
            <a:endParaRPr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Load and run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OnlyVars.tst</a:t>
            </a:r>
            <a:r>
              <a:rPr lang="en-US" dirty="0"/>
              <a:t> in the </a:t>
            </a:r>
            <a:r>
              <a:rPr lang="en-US" dirty="0" err="1"/>
              <a:t>CPUEmulator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above steps were taken from the “How to Run Tests” portion of the specification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Can refer to this when needed as you work through the project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86" name="Google Shape;286;p6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6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Post-Lecture 16 Reminders</a:t>
            </a:r>
            <a:endParaRPr dirty="0"/>
          </a:p>
        </p:txBody>
      </p:sp>
      <p:sp>
        <p:nvSpPr>
          <p:cNvPr id="385" name="Google Shape;385;p6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Next week: Operating Systems and Computer Networks!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sz="2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Project Reminders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/>
              <a:t>Project 7, Part I: Midterm Corrections due tonight (5/18) at 11:59pm (no late days may be used)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Project 7, Part II: Professor Meeting Report due next Thursday (5/25) at 11:59pm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Project 8: Debugging &amp; Implementing a Compiler released, due next Tuesday (5/30) at 11:59pm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2200"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 err="1">
                <a:solidFill>
                  <a:schemeClr val="tx1"/>
                </a:solidFill>
              </a:rPr>
              <a:t>Anam</a:t>
            </a:r>
            <a:r>
              <a:rPr lang="en-US" dirty="0">
                <a:solidFill>
                  <a:schemeClr val="tx1"/>
                </a:solidFill>
              </a:rPr>
              <a:t> has office hours after class in CSE2 121</a:t>
            </a: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Feel free to post your questions on the Ed board as well</a:t>
            </a:r>
          </a:p>
        </p:txBody>
      </p:sp>
      <p:sp>
        <p:nvSpPr>
          <p:cNvPr id="386" name="Google Shape;386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46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2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 Bug’s Life</a:t>
            </a:r>
            <a:endParaRPr/>
          </a:p>
        </p:txBody>
      </p:sp>
      <p:sp>
        <p:nvSpPr>
          <p:cNvPr id="452" name="Google Shape;452;p2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Software bug definitions: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Defect – mistake committed by a human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Error – incorrect computation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Failure – visible error:  program violates its specification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Debugging starts when a failure is observed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During testing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 the field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Goal is to go from failure back to defect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53" name="Google Shape;453;p2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pic>
        <p:nvPicPr>
          <p:cNvPr id="454" name="Google Shape;454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42100" y="236173"/>
            <a:ext cx="2501900" cy="1876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2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Testing Versus Debugging</a:t>
            </a:r>
            <a:endParaRPr/>
          </a:p>
        </p:txBody>
      </p:sp>
      <p:sp>
        <p:nvSpPr>
          <p:cNvPr id="460" name="Google Shape;460;p2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Testing ≠ debugging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Test: reveals existence of problem (failure)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Debug: pinpoint location + cause of problem (defect)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See CSE 331 for: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How to write code that has fewer bugs (so less debugging)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How to write code that is easier to test (so easier to reveal bugs)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How to make testing easier (so you do it more often)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How to write code that is easier to debug (so less time spent debugging)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These are all incredibly valuable engineering skills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61" name="Google Shape;461;p2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5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Last (Inevitable) Resort: Debugging</a:t>
            </a:r>
            <a:endParaRPr/>
          </a:p>
        </p:txBody>
      </p:sp>
      <p:sp>
        <p:nvSpPr>
          <p:cNvPr id="467" name="Google Shape;467;p5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Defects happen, people are imperfect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Industry average: 10 defects per 1000 lines of code(?)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Defects happen that are not immediately localizable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Found during integration testing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Or reported by user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Cost of an error increases by orders of magnitude during program lifecycle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68" name="Google Shape;468;p5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5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Debugging Lifecycle</a:t>
            </a:r>
            <a:endParaRPr/>
          </a:p>
        </p:txBody>
      </p:sp>
      <p:sp>
        <p:nvSpPr>
          <p:cNvPr id="474" name="Google Shape;474;p5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1: Clarify symptom (simplify input), create “minimal” test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2: Find and understand cause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3: Fix and understand why it works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4: Rerun all tests, old and new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475" name="Google Shape;475;p5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Debugging Process</a:t>
            </a:r>
            <a:endParaRPr/>
          </a:p>
        </p:txBody>
      </p:sp>
      <p:sp>
        <p:nvSpPr>
          <p:cNvPr id="481" name="Google Shape;481;p6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1: Find small, repeatable test case that produces the failure 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May take effort, but helps identify the defect and gives you a regression test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Do not start Step 2 until you have a simple repeatable test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2: Narrow down location and proximate cause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Loop: (a) Study the data (b) hypothesize (c) experiment 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Experiments often involve changing the code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Do not start Step 3 until you understand the cause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482" name="Google Shape;482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4029</Words>
  <Application>Microsoft Macintosh PowerPoint</Application>
  <PresentationFormat>On-screen Show (4:3)</PresentationFormat>
  <Paragraphs>742</Paragraphs>
  <Slides>46</Slides>
  <Notes>46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4" baseType="lpstr">
      <vt:lpstr>Noto Sans Symbols</vt:lpstr>
      <vt:lpstr>Arial</vt:lpstr>
      <vt:lpstr>Arial Narrow</vt:lpstr>
      <vt:lpstr>Calibri</vt:lpstr>
      <vt:lpstr>Consolas</vt:lpstr>
      <vt:lpstr>Courier New</vt:lpstr>
      <vt:lpstr>Times New Roman</vt:lpstr>
      <vt:lpstr>UWTheme-333-Sp18</vt:lpstr>
      <vt:lpstr>Debugging Strategies &amp; Project 8 Overview </vt:lpstr>
      <vt:lpstr>Lecture Outline</vt:lpstr>
      <vt:lpstr>Sources and Acknowledgements</vt:lpstr>
      <vt:lpstr>Debugging Pre-discussion</vt:lpstr>
      <vt:lpstr>A Bug’s Life</vt:lpstr>
      <vt:lpstr>Testing Versus Debugging</vt:lpstr>
      <vt:lpstr>Last (Inevitable) Resort: Debugging</vt:lpstr>
      <vt:lpstr>Debugging Lifecycle</vt:lpstr>
      <vt:lpstr>The Debugging Process</vt:lpstr>
      <vt:lpstr>The Debugging Process</vt:lpstr>
      <vt:lpstr>Debugging and The Scientific Method</vt:lpstr>
      <vt:lpstr>Debugging Example</vt:lpstr>
      <vt:lpstr>Reducing Absolute Input Size</vt:lpstr>
      <vt:lpstr>Reducing Relative Input Size</vt:lpstr>
      <vt:lpstr>General Strategy: Simplify</vt:lpstr>
      <vt:lpstr>Localizing a Defect</vt:lpstr>
      <vt:lpstr>Binary Search on Buggy Code</vt:lpstr>
      <vt:lpstr>Binary Search on Buggy Code</vt:lpstr>
      <vt:lpstr>Detecting Bugs in the Real World</vt:lpstr>
      <vt:lpstr>Heisenbugs</vt:lpstr>
      <vt:lpstr>Logging Events</vt:lpstr>
      <vt:lpstr>More Tricks for Hard Bugs</vt:lpstr>
      <vt:lpstr>Where is the Defect?</vt:lpstr>
      <vt:lpstr>When Debugging Gets Tough</vt:lpstr>
      <vt:lpstr>Key Debugging Concepts</vt:lpstr>
      <vt:lpstr>Debugging Post-discussion</vt:lpstr>
      <vt:lpstr>Lecture Outline</vt:lpstr>
      <vt:lpstr>Project 8 Overview</vt:lpstr>
      <vt:lpstr>Project 8: MicroJack</vt:lpstr>
      <vt:lpstr>Project 8: The AST Nodes</vt:lpstr>
      <vt:lpstr>Project 8: Generating Code</vt:lpstr>
      <vt:lpstr>Project 8 Overview</vt:lpstr>
      <vt:lpstr>Example: Number Literal (Step 1)</vt:lpstr>
      <vt:lpstr>Example: Number Literal (Step 1)</vt:lpstr>
      <vt:lpstr>Example: Number Literal (Step 1)</vt:lpstr>
      <vt:lpstr>Example: Number Literal (Step 1)</vt:lpstr>
      <vt:lpstr>Example: Plus (Step 2)</vt:lpstr>
      <vt:lpstr>Example: Plus (Step 2)</vt:lpstr>
      <vt:lpstr>Code Generation: Example</vt:lpstr>
      <vt:lpstr>MicroJack Gotchas</vt:lpstr>
      <vt:lpstr>MicroJack Gotchas</vt:lpstr>
      <vt:lpstr>Project 8: Debugging Tips</vt:lpstr>
      <vt:lpstr>Additional Project 8 Tips</vt:lpstr>
      <vt:lpstr>Additional Project 8 Tips</vt:lpstr>
      <vt:lpstr>Project 8 Tools Practice</vt:lpstr>
      <vt:lpstr>Post-Lecture 16 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Debugging Strategies, Project 7 Overview </dc:title>
  <dc:creator>Aaron Johnston</dc:creator>
  <cp:lastModifiedBy>Eric Fan</cp:lastModifiedBy>
  <cp:revision>79</cp:revision>
  <dcterms:created xsi:type="dcterms:W3CDTF">2018-03-28T08:00:24Z</dcterms:created>
  <dcterms:modified xsi:type="dcterms:W3CDTF">2023-05-18T18:17:38Z</dcterms:modified>
</cp:coreProperties>
</file>